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323" r:id="rId2"/>
    <p:sldId id="258" r:id="rId3"/>
    <p:sldId id="327" r:id="rId4"/>
    <p:sldId id="259" r:id="rId5"/>
    <p:sldId id="280" r:id="rId6"/>
    <p:sldId id="281" r:id="rId7"/>
    <p:sldId id="260" r:id="rId8"/>
    <p:sldId id="261" r:id="rId9"/>
    <p:sldId id="282" r:id="rId10"/>
    <p:sldId id="285" r:id="rId11"/>
    <p:sldId id="286" r:id="rId12"/>
    <p:sldId id="288" r:id="rId13"/>
    <p:sldId id="287" r:id="rId14"/>
    <p:sldId id="289" r:id="rId15"/>
    <p:sldId id="290" r:id="rId16"/>
    <p:sldId id="291" r:id="rId17"/>
    <p:sldId id="293" r:id="rId18"/>
    <p:sldId id="356" r:id="rId19"/>
    <p:sldId id="344" r:id="rId20"/>
    <p:sldId id="332" r:id="rId21"/>
    <p:sldId id="357" r:id="rId22"/>
    <p:sldId id="358" r:id="rId23"/>
    <p:sldId id="333" r:id="rId24"/>
    <p:sldId id="348" r:id="rId25"/>
    <p:sldId id="359" r:id="rId26"/>
    <p:sldId id="360" r:id="rId27"/>
    <p:sldId id="361" r:id="rId28"/>
    <p:sldId id="362" r:id="rId29"/>
    <p:sldId id="363" r:id="rId30"/>
    <p:sldId id="364" r:id="rId31"/>
    <p:sldId id="365" r:id="rId32"/>
    <p:sldId id="366" r:id="rId33"/>
    <p:sldId id="367" r:id="rId34"/>
    <p:sldId id="374" r:id="rId35"/>
    <p:sldId id="368" r:id="rId36"/>
    <p:sldId id="369" r:id="rId37"/>
    <p:sldId id="370" r:id="rId38"/>
    <p:sldId id="371" r:id="rId39"/>
    <p:sldId id="372" r:id="rId40"/>
    <p:sldId id="375" r:id="rId41"/>
    <p:sldId id="376" r:id="rId42"/>
    <p:sldId id="377" r:id="rId43"/>
    <p:sldId id="378" r:id="rId44"/>
    <p:sldId id="379" r:id="rId45"/>
    <p:sldId id="380" r:id="rId46"/>
    <p:sldId id="381" r:id="rId47"/>
    <p:sldId id="383" r:id="rId48"/>
    <p:sldId id="382" r:id="rId49"/>
    <p:sldId id="384" r:id="rId50"/>
    <p:sldId id="326" r:id="rId51"/>
    <p:sldId id="301" r:id="rId52"/>
    <p:sldId id="279" r:id="rId5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clrMru>
    <a:srgbClr val="233337"/>
    <a:srgbClr val="A18BA3"/>
    <a:srgbClr val="139CB7"/>
    <a:srgbClr val="918BA3"/>
    <a:srgbClr val="357E69"/>
    <a:srgbClr val="437085"/>
    <a:srgbClr val="0E48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77"/>
    <p:restoredTop sz="88089"/>
  </p:normalViewPr>
  <p:slideViewPr>
    <p:cSldViewPr snapToObjects="1">
      <p:cViewPr varScale="1">
        <p:scale>
          <a:sx n="86" d="100"/>
          <a:sy n="86" d="100"/>
        </p:scale>
        <p:origin x="216" y="1080"/>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0FEE79D-1457-AD4D-976C-DE832C996804}" type="datetime1">
              <a:rPr lang="en-US"/>
              <a:pPr>
                <a:defRPr/>
              </a:pPr>
              <a:t>5/15/19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E442A6E-BE92-4F40-8C4E-315D3D32BEE8}" type="slidenum">
              <a:rPr lang="en-US"/>
              <a:pPr>
                <a:defRPr/>
              </a:pPr>
              <a:t>‹#›</a:t>
            </a:fld>
            <a:endParaRPr lang="en-US"/>
          </a:p>
        </p:txBody>
      </p:sp>
    </p:spTree>
    <p:extLst>
      <p:ext uri="{BB962C8B-B14F-4D97-AF65-F5344CB8AC3E}">
        <p14:creationId xmlns:p14="http://schemas.microsoft.com/office/powerpoint/2010/main" val="940691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4CA9E0B9-3E6C-0A46-8364-33CBD4CA4D19}" type="datetime1">
              <a:rPr lang="en-US"/>
              <a:pPr>
                <a:defRPr/>
              </a:pPr>
              <a:t>5/15/19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A09A029A-F4ED-7245-BD3E-8C2FB86AE1FB}" type="slidenum">
              <a:rPr lang="en-US"/>
              <a:pPr>
                <a:defRPr/>
              </a:pPr>
              <a:t>‹#›</a:t>
            </a:fld>
            <a:endParaRPr lang="en-US"/>
          </a:p>
        </p:txBody>
      </p:sp>
    </p:spTree>
    <p:extLst>
      <p:ext uri="{BB962C8B-B14F-4D97-AF65-F5344CB8AC3E}">
        <p14:creationId xmlns:p14="http://schemas.microsoft.com/office/powerpoint/2010/main" val="274296715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0" fontAlgn="base" latinLnBrk="0" hangingPunct="0">
              <a:lnSpc>
                <a:spcPct val="100000"/>
              </a:lnSpc>
              <a:spcBef>
                <a:spcPct val="30000"/>
              </a:spcBef>
              <a:spcAft>
                <a:spcPct val="0"/>
              </a:spcAft>
              <a:buClrTx/>
              <a:buSzTx/>
              <a:buFontTx/>
              <a:buNone/>
              <a:tabLst/>
              <a:defRPr/>
            </a:pPr>
            <a:r>
              <a:rPr lang="en-US" dirty="0">
                <a:latin typeface="Calibri" charset="0"/>
                <a:ea typeface="ＭＳ Ｐゴシック" charset="0"/>
              </a:rPr>
              <a:t>Some of you even grid searched a bit</a:t>
            </a:r>
            <a:r>
              <a:rPr lang="en-US" dirty="0">
                <a:latin typeface="+mn-lt"/>
                <a:ea typeface="ＭＳ Ｐゴシック" charset="-128"/>
              </a:rPr>
              <a:t>.  Some</a:t>
            </a:r>
            <a:r>
              <a:rPr lang="en-US" baseline="0" dirty="0">
                <a:latin typeface="+mn-lt"/>
                <a:ea typeface="ＭＳ Ｐゴシック" charset="-128"/>
              </a:rPr>
              <a:t> of you suffered spending a lot of time tuning</a:t>
            </a:r>
            <a:endParaRPr lang="en-US" dirty="0">
              <a:latin typeface="Calibri" charset="0"/>
              <a:ea typeface="ＭＳ Ｐゴシック" charset="0"/>
            </a:endParaRPr>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7</a:t>
            </a:fld>
            <a:endParaRPr lang="en-US"/>
          </a:p>
        </p:txBody>
      </p:sp>
    </p:spTree>
    <p:extLst>
      <p:ext uri="{BB962C8B-B14F-4D97-AF65-F5344CB8AC3E}">
        <p14:creationId xmlns:p14="http://schemas.microsoft.com/office/powerpoint/2010/main" val="3278183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have changed a lot now (to the extent I understand things), but traditionally ML was not used that much in Google search. This </a:t>
            </a:r>
            <a:r>
              <a:rPr lang="en-US" dirty="0" err="1"/>
              <a:t>quora</a:t>
            </a:r>
            <a:r>
              <a:rPr lang="en-US" dirty="0"/>
              <a:t> article has a detailed discussion of that. It particularly emphasizes wanting to have understandable ranking factors with known effects rather than just an aggregate increase in quality.</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50</a:t>
            </a:fld>
            <a:endParaRPr lang="en-US"/>
          </a:p>
        </p:txBody>
      </p:sp>
    </p:spTree>
    <p:extLst>
      <p:ext uri="{BB962C8B-B14F-4D97-AF65-F5344CB8AC3E}">
        <p14:creationId xmlns:p14="http://schemas.microsoft.com/office/powerpoint/2010/main" val="3151268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query term proximity isn’t so good on our</a:t>
            </a:r>
            <a:r>
              <a:rPr lang="en-US" baseline="0" dirty="0"/>
              <a:t> PA3 dataset</a:t>
            </a:r>
            <a:r>
              <a:rPr lang="is-IS" baseline="0" dirty="0"/>
              <a:t>….</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9</a:t>
            </a:fld>
            <a:endParaRPr lang="en-US"/>
          </a:p>
        </p:txBody>
      </p:sp>
    </p:spTree>
    <p:extLst>
      <p:ext uri="{BB962C8B-B14F-4D97-AF65-F5344CB8AC3E}">
        <p14:creationId xmlns:p14="http://schemas.microsoft.com/office/powerpoint/2010/main" val="120310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cs typeface="ＭＳ Ｐゴシック" charset="0"/>
              </a:rPr>
              <a:t>The r here is the notion of being relevant, like P(R|D,Q) in BIM model of probabilistic IR.  It</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really irrelevant and could be a constant r=1.</a:t>
            </a:r>
            <a:endParaRPr lang="en-US">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BDDD2C-7FA9-184F-B208-E15050F38DBC}" type="slidenum">
              <a:rPr lang="en-US" sz="1200">
                <a:latin typeface="Calibri" charset="0"/>
              </a:rPr>
              <a:pPr eaLnBrk="1" hangingPunct="1"/>
              <a:t>13</a:t>
            </a:fld>
            <a:endParaRPr lang="en-US" sz="1200">
              <a:latin typeface="Calibri" charset="0"/>
            </a:endParaRPr>
          </a:p>
        </p:txBody>
      </p:sp>
    </p:spTree>
    <p:extLst>
      <p:ext uri="{BB962C8B-B14F-4D97-AF65-F5344CB8AC3E}">
        <p14:creationId xmlns:p14="http://schemas.microsoft.com/office/powerpoint/2010/main" val="48420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focus on gradient boosted decision trees and work up to them!</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18</a:t>
            </a:fld>
            <a:endParaRPr lang="en-US"/>
          </a:p>
        </p:txBody>
      </p:sp>
    </p:spTree>
    <p:extLst>
      <p:ext uri="{BB962C8B-B14F-4D97-AF65-F5344CB8AC3E}">
        <p14:creationId xmlns:p14="http://schemas.microsoft.com/office/powerpoint/2010/main" val="60155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to hear!</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23</a:t>
            </a:fld>
            <a:endParaRPr lang="en-US"/>
          </a:p>
        </p:txBody>
      </p:sp>
    </p:spTree>
    <p:extLst>
      <p:ext uri="{BB962C8B-B14F-4D97-AF65-F5344CB8AC3E}">
        <p14:creationId xmlns:p14="http://schemas.microsoft.com/office/powerpoint/2010/main" val="15322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2 slides and include more of Burges below</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33</a:t>
            </a:fld>
            <a:endParaRPr lang="en-US"/>
          </a:p>
        </p:txBody>
      </p:sp>
    </p:spTree>
    <p:extLst>
      <p:ext uri="{BB962C8B-B14F-4D97-AF65-F5344CB8AC3E}">
        <p14:creationId xmlns:p14="http://schemas.microsoft.com/office/powerpoint/2010/main" val="2946448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still growing the tree greedily, and then using the gradient to set the leaf values.</a:t>
            </a:r>
          </a:p>
          <a:p>
            <a:r>
              <a:rPr lang="en-US" dirty="0"/>
              <a:t>This can fail because tree learning is greedy, but it usually works great!</a:t>
            </a:r>
          </a:p>
          <a:p>
            <a:r>
              <a:rPr lang="en-US" dirty="0"/>
              <a:t>Normally learning rate is kept small: effective regularization</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40</a:t>
            </a:fld>
            <a:endParaRPr lang="en-US"/>
          </a:p>
        </p:txBody>
      </p:sp>
    </p:spTree>
    <p:extLst>
      <p:ext uri="{BB962C8B-B14F-4D97-AF65-F5344CB8AC3E}">
        <p14:creationId xmlns:p14="http://schemas.microsoft.com/office/powerpoint/2010/main" val="3749956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Aug50/70 are data augmentation methods adding repeated copies of sampled data.</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42</a:t>
            </a:fld>
            <a:endParaRPr lang="en-US"/>
          </a:p>
        </p:txBody>
      </p:sp>
    </p:spTree>
    <p:extLst>
      <p:ext uri="{BB962C8B-B14F-4D97-AF65-F5344CB8AC3E}">
        <p14:creationId xmlns:p14="http://schemas.microsoft.com/office/powerpoint/2010/main" val="234758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story as neural nets? Models that can increase in complexity as data grows?</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44</a:t>
            </a:fld>
            <a:endParaRPr lang="en-US"/>
          </a:p>
        </p:txBody>
      </p:sp>
    </p:spTree>
    <p:extLst>
      <p:ext uri="{BB962C8B-B14F-4D97-AF65-F5344CB8AC3E}">
        <p14:creationId xmlns:p14="http://schemas.microsoft.com/office/powerpoint/2010/main" val="303888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84263" y="1981200"/>
            <a:ext cx="301307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3600">
                <a:solidFill>
                  <a:srgbClr val="FBFCFF"/>
                </a:solidFill>
                <a:latin typeface="Calibri"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11"/>
          <p:cNvSpPr>
            <a:spLocks noChangeArrowheads="1"/>
          </p:cNvSpPr>
          <p:nvPr/>
        </p:nvSpPr>
        <p:spPr bwMode="auto">
          <a:xfrm>
            <a:off x="830263" y="2590800"/>
            <a:ext cx="564673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4800" b="1">
                <a:solidFill>
                  <a:srgbClr val="139CB7"/>
                </a:solidFill>
                <a:latin typeface="Calibri"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fld id="{D5E78C1E-6ECD-1345-A1C9-BD742C017985}" type="datetime1">
              <a:rPr lang="en-US"/>
              <a:pPr>
                <a:defRPr/>
              </a:pPr>
              <a:t>5/15/19</a:t>
            </a:fld>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pPr>
              <a:defRPr/>
            </a:pPr>
            <a:fld id="{BB3536C4-E0A2-734D-8616-B01471B5F76E}" type="slidenum">
              <a:rPr lang="en-US"/>
              <a:pPr>
                <a:defRPr/>
              </a:pPr>
              <a:t>‹#›</a:t>
            </a:fld>
            <a:endParaRPr lang="en-US"/>
          </a:p>
        </p:txBody>
      </p:sp>
    </p:spTree>
    <p:extLst>
      <p:ext uri="{BB962C8B-B14F-4D97-AF65-F5344CB8AC3E}">
        <p14:creationId xmlns:p14="http://schemas.microsoft.com/office/powerpoint/2010/main" val="305745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E10F975-4118-2443-B713-2CDB13C9FBCF}" type="datetime1">
              <a:rPr lang="en-US"/>
              <a:pPr>
                <a:defRPr/>
              </a:pPr>
              <a:t>5/15/19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9120477-AF3C-504E-B276-B009887754A3}" type="slidenum">
              <a:rPr lang="en-US"/>
              <a:pPr>
                <a:defRPr/>
              </a:pPr>
              <a:t>‹#›</a:t>
            </a:fld>
            <a:endParaRPr lang="en-US"/>
          </a:p>
        </p:txBody>
      </p:sp>
    </p:spTree>
    <p:extLst>
      <p:ext uri="{BB962C8B-B14F-4D97-AF65-F5344CB8AC3E}">
        <p14:creationId xmlns:p14="http://schemas.microsoft.com/office/powerpoint/2010/main" val="245866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F35D05-24F5-804E-AA0D-F1CD0DE80FC0}" type="datetime1">
              <a:rPr lang="en-US"/>
              <a:pPr>
                <a:defRPr/>
              </a:pPr>
              <a:t>5/15/19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EC97AB-2966-B24C-97E8-5D7E82EFA19D}" type="slidenum">
              <a:rPr lang="en-US"/>
              <a:pPr>
                <a:defRPr/>
              </a:pPr>
              <a:t>‹#›</a:t>
            </a:fld>
            <a:endParaRPr lang="en-US"/>
          </a:p>
        </p:txBody>
      </p:sp>
    </p:spTree>
    <p:extLst>
      <p:ext uri="{BB962C8B-B14F-4D97-AF65-F5344CB8AC3E}">
        <p14:creationId xmlns:p14="http://schemas.microsoft.com/office/powerpoint/2010/main" val="2268795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E4F43E50-67D6-6741-B391-CF7C87B0B2C2}" type="datetime1">
              <a:rPr lang="en-US"/>
              <a:pPr>
                <a:defRPr/>
              </a:pPr>
              <a:t>5/15/19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355C86B-FF2D-824D-9EE2-3C6D5BC43C4B}" type="slidenum">
              <a:rPr lang="en-US"/>
              <a:pPr>
                <a:defRPr/>
              </a:pPr>
              <a:t>‹#›</a:t>
            </a:fld>
            <a:endParaRPr lang="en-US"/>
          </a:p>
        </p:txBody>
      </p:sp>
    </p:spTree>
    <p:extLst>
      <p:ext uri="{BB962C8B-B14F-4D97-AF65-F5344CB8AC3E}">
        <p14:creationId xmlns:p14="http://schemas.microsoft.com/office/powerpoint/2010/main" val="41245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81541AF-7271-D24C-83E1-1DBA578401C9}" type="datetime1">
              <a:rPr lang="en-US"/>
              <a:pPr>
                <a:defRPr/>
              </a:pPr>
              <a:t>5/15/19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5CE607-BF41-734F-B15C-57416883FF14}" type="slidenum">
              <a:rPr lang="en-US"/>
              <a:pPr>
                <a:defRPr/>
              </a:pPr>
              <a:t>‹#›</a:t>
            </a:fld>
            <a:endParaRPr lang="en-US"/>
          </a:p>
        </p:txBody>
      </p:sp>
    </p:spTree>
    <p:extLst>
      <p:ext uri="{BB962C8B-B14F-4D97-AF65-F5344CB8AC3E}">
        <p14:creationId xmlns:p14="http://schemas.microsoft.com/office/powerpoint/2010/main" val="227897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pPr>
              <a:defRPr/>
            </a:pPr>
            <a:fld id="{24BF186A-8324-B546-85CD-44843C31FE15}" type="datetime1">
              <a:rPr lang="en-US"/>
              <a:pPr>
                <a:defRPr/>
              </a:pPr>
              <a:t>5/15/19</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822B3D46-6FC5-1342-9D21-A6D05BD68276}" type="slidenum">
              <a:rPr lang="en-US"/>
              <a:pPr>
                <a:defRPr/>
              </a:pPr>
              <a:t>‹#›</a:t>
            </a:fld>
            <a:endParaRPr lang="en-US"/>
          </a:p>
        </p:txBody>
      </p:sp>
    </p:spTree>
    <p:extLst>
      <p:ext uri="{BB962C8B-B14F-4D97-AF65-F5344CB8AC3E}">
        <p14:creationId xmlns:p14="http://schemas.microsoft.com/office/powerpoint/2010/main" val="203131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pPr>
              <a:defRPr/>
            </a:pPr>
            <a:fld id="{BA7066C1-9291-B142-BD20-E1993CE4B705}" type="datetime1">
              <a:rPr lang="en-US"/>
              <a:pPr>
                <a:defRPr/>
              </a:pPr>
              <a:t>5/15/19</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91DC04B8-F135-6E47-B9F2-C87C8AA253E1}" type="slidenum">
              <a:rPr lang="en-US"/>
              <a:pPr>
                <a:defRPr/>
              </a:pPr>
              <a:t>‹#›</a:t>
            </a:fld>
            <a:endParaRPr lang="en-US"/>
          </a:p>
        </p:txBody>
      </p:sp>
    </p:spTree>
    <p:extLst>
      <p:ext uri="{BB962C8B-B14F-4D97-AF65-F5344CB8AC3E}">
        <p14:creationId xmlns:p14="http://schemas.microsoft.com/office/powerpoint/2010/main" val="214822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5377F789-BCCC-1544-BF08-8477F214B715}" type="datetime1">
              <a:rPr lang="en-US"/>
              <a:pPr>
                <a:defRPr/>
              </a:pPr>
              <a:t>5/15/19</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395FC1A9-01A8-4448-8F08-2CF272147DD2}" type="slidenum">
              <a:rPr lang="en-US"/>
              <a:pPr>
                <a:defRPr/>
              </a:pPr>
              <a:t>‹#›</a:t>
            </a:fld>
            <a:endParaRPr lang="en-US"/>
          </a:p>
        </p:txBody>
      </p:sp>
    </p:spTree>
    <p:extLst>
      <p:ext uri="{BB962C8B-B14F-4D97-AF65-F5344CB8AC3E}">
        <p14:creationId xmlns:p14="http://schemas.microsoft.com/office/powerpoint/2010/main" val="327712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905010C-C41D-6B46-8C4A-C3CA3EBE7932}" type="datetime1">
              <a:rPr lang="en-US"/>
              <a:pPr>
                <a:defRPr/>
              </a:pPr>
              <a:t>5/15/19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CA11C2F-6635-604B-81FF-78AFCE7855B2}" type="slidenum">
              <a:rPr lang="en-US"/>
              <a:pPr>
                <a:defRPr/>
              </a:pPr>
              <a:t>‹#›</a:t>
            </a:fld>
            <a:endParaRPr lang="en-US"/>
          </a:p>
        </p:txBody>
      </p:sp>
    </p:spTree>
    <p:extLst>
      <p:ext uri="{BB962C8B-B14F-4D97-AF65-F5344CB8AC3E}">
        <p14:creationId xmlns:p14="http://schemas.microsoft.com/office/powerpoint/2010/main" val="102713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2CA4381-2946-7041-B746-C13F9212CC40}" type="datetime1">
              <a:rPr lang="en-US"/>
              <a:pPr>
                <a:defRPr/>
              </a:pPr>
              <a:t>5/15/19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69B18B4-469A-4744-8BA9-163BE6829C5F}" type="slidenum">
              <a:rPr lang="en-US"/>
              <a:pPr>
                <a:defRPr/>
              </a:pPr>
              <a:t>‹#›</a:t>
            </a:fld>
            <a:endParaRPr lang="en-US"/>
          </a:p>
        </p:txBody>
      </p:sp>
    </p:spTree>
    <p:extLst>
      <p:ext uri="{BB962C8B-B14F-4D97-AF65-F5344CB8AC3E}">
        <p14:creationId xmlns:p14="http://schemas.microsoft.com/office/powerpoint/2010/main" val="67997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574C3C8-B71E-D947-A051-ECC3CA8F3605}" type="datetime1">
              <a:rPr lang="en-US"/>
              <a:pPr>
                <a:defRPr/>
              </a:pPr>
              <a:t>5/15/19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801C90A-7D96-9045-8531-D6F5287CE53D}" type="slidenum">
              <a:rPr lang="en-US"/>
              <a:pPr>
                <a:defRPr/>
              </a:pPr>
              <a:t>‹#›</a:t>
            </a:fld>
            <a:endParaRPr lang="en-US"/>
          </a:p>
        </p:txBody>
      </p:sp>
    </p:spTree>
    <p:extLst>
      <p:ext uri="{BB962C8B-B14F-4D97-AF65-F5344CB8AC3E}">
        <p14:creationId xmlns:p14="http://schemas.microsoft.com/office/powerpoint/2010/main" val="312635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8F0E068D-C80E-4048-B212-251225BC31C7}" type="datetime1">
              <a:rPr lang="en-US"/>
              <a:pPr>
                <a:defRPr/>
              </a:pPr>
              <a:t>5/15/19</a:t>
            </a:fld>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5AB3BC55-60CB-0F4C-BE23-88163CEDADF4}" type="slidenum">
              <a:rPr lang="en-US"/>
              <a:pPr>
                <a:defRPr/>
              </a:pPr>
              <a:t>‹#›</a:t>
            </a:fld>
            <a:endParaRPr lang="en-US"/>
          </a:p>
        </p:txBody>
      </p:sp>
      <p:sp>
        <p:nvSpPr>
          <p:cNvPr id="7" name="Rectangle 6"/>
          <p:cNvSpPr/>
          <p:nvPr/>
        </p:nvSpPr>
        <p:spPr>
          <a:xfrm>
            <a:off x="0" y="0"/>
            <a:ext cx="37338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i="1" dirty="0"/>
              <a:t>Introduction to Information Retrieval</a:t>
            </a:r>
          </a:p>
        </p:txBody>
      </p:sp>
      <p:sp>
        <p:nvSpPr>
          <p:cNvPr id="8" name="Rectangle 7"/>
          <p:cNvSpPr/>
          <p:nvPr/>
        </p:nvSpPr>
        <p:spPr>
          <a:xfrm>
            <a:off x="3733800" y="0"/>
            <a:ext cx="38862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dirty="0"/>
              <a:t> </a:t>
            </a:r>
          </a:p>
        </p:txBody>
      </p:sp>
      <p:sp>
        <p:nvSpPr>
          <p:cNvPr id="9" name="Rectangle 8"/>
          <p:cNvSpPr/>
          <p:nvPr/>
        </p:nvSpPr>
        <p:spPr>
          <a:xfrm>
            <a:off x="7620000" y="0"/>
            <a:ext cx="1524000" cy="274638"/>
          </a:xfrm>
          <a:prstGeom prst="rect">
            <a:avLst/>
          </a:prstGeom>
          <a:solidFill>
            <a:srgbClr val="139CB7"/>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dirty="0"/>
              <a:t> </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46" r:id="rId3"/>
    <p:sldLayoutId id="2147483753" r:id="rId4"/>
    <p:sldLayoutId id="2147483754" r:id="rId5"/>
    <p:sldLayoutId id="2147483755" r:id="rId6"/>
    <p:sldLayoutId id="2147483747" r:id="rId7"/>
    <p:sldLayoutId id="2147483748" r:id="rId8"/>
    <p:sldLayoutId id="2147483749" r:id="rId9"/>
    <p:sldLayoutId id="2147483756" r:id="rId10"/>
    <p:sldLayoutId id="2147483750" r:id="rId11"/>
  </p:sldLayoutIdLst>
  <p:txStyles>
    <p:titleStyle>
      <a:lvl1pPr algn="l" defTabSz="457200" rtl="0" eaLnBrk="0" fontAlgn="base" hangingPunct="0">
        <a:spcBef>
          <a:spcPct val="0"/>
        </a:spcBef>
        <a:spcAft>
          <a:spcPct val="0"/>
        </a:spcAft>
        <a:defRPr sz="4000" kern="1200">
          <a:solidFill>
            <a:schemeClr val="tx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2pPr>
      <a:lvl3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3pPr>
      <a:lvl4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4pPr>
      <a:lvl5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5pPr>
      <a:lvl6pPr marL="4572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6pPr>
      <a:lvl7pPr marL="9144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7pPr>
      <a:lvl8pPr marL="13716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8pPr>
      <a:lvl9pPr marL="18288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Clr>
          <a:srgbClr val="437085"/>
        </a:buClr>
        <a:buFont typeface="Wingdings" charset="0"/>
        <a:buChar char="§"/>
        <a:defRPr sz="28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Clr>
          <a:srgbClr val="357E69"/>
        </a:buClr>
        <a:buFont typeface="Wingdings" charset="0"/>
        <a:buChar char="§"/>
        <a:defRPr sz="24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Clr>
          <a:srgbClr val="918BA3"/>
        </a:buClr>
        <a:buFont typeface="Wingdings" charset="0"/>
        <a:buChar char="§"/>
        <a:defRPr sz="20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Clr>
          <a:srgbClr val="2F6E7E"/>
        </a:buClr>
        <a:buFont typeface="Wingdings"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Clr>
          <a:srgbClr val="233337"/>
        </a:buClr>
        <a:buFont typeface="Wingdings"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arogozhnikov.github.io/2016/06/24/gradient_boosting_explained.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dmlc/xgboost/tree/master/demo/rank"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quora.com/Why-is-machine-learning-used-heavily-for-Googles-ad-ranking-and-less-for-their-search-rankin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27"/>
          <p:cNvSpPr>
            <a:spLocks noGrp="1" noChangeArrowheads="1"/>
          </p:cNvSpPr>
          <p:nvPr>
            <p:ph type="subTitle" idx="1"/>
          </p:nvPr>
        </p:nvSpPr>
        <p:spPr>
          <a:xfrm>
            <a:off x="1066800" y="3886200"/>
            <a:ext cx="7010400" cy="2362200"/>
          </a:xfrm>
        </p:spPr>
        <p:txBody>
          <a:bodyPr/>
          <a:lstStyle/>
          <a:p>
            <a:pPr eaLnBrk="1" hangingPunct="1"/>
            <a:r>
              <a:rPr lang="en-US" dirty="0">
                <a:solidFill>
                  <a:schemeClr val="accent1">
                    <a:lumMod val="60000"/>
                    <a:lumOff val="40000"/>
                  </a:schemeClr>
                </a:solidFill>
                <a:latin typeface="Calibri" charset="0"/>
                <a:ea typeface="ＭＳ Ｐゴシック" charset="0"/>
                <a:cs typeface="ＭＳ Ｐゴシック" charset="0"/>
              </a:rPr>
              <a:t>CS276: </a:t>
            </a:r>
            <a:r>
              <a:rPr lang="en-US" dirty="0">
                <a:solidFill>
                  <a:schemeClr val="accent1">
                    <a:lumMod val="60000"/>
                    <a:lumOff val="40000"/>
                  </a:schemeClr>
                </a:solidFill>
                <a:latin typeface="Calibri" charset="0"/>
                <a:ea typeface="ＭＳ Ｐゴシック" charset="0"/>
                <a:cs typeface="Times New Roman" charset="0"/>
              </a:rPr>
              <a:t>Information Retrieval and Web Search</a:t>
            </a:r>
          </a:p>
          <a:p>
            <a:pPr eaLnBrk="1" hangingPunct="1">
              <a:spcAft>
                <a:spcPts val="2400"/>
              </a:spcAft>
            </a:pPr>
            <a:r>
              <a:rPr lang="en-US" dirty="0">
                <a:solidFill>
                  <a:schemeClr val="accent1">
                    <a:lumMod val="60000"/>
                    <a:lumOff val="40000"/>
                  </a:schemeClr>
                </a:solidFill>
                <a:latin typeface="Calibri" charset="0"/>
                <a:ea typeface="ＭＳ Ｐゴシック" charset="0"/>
                <a:cs typeface="Times New Roman" charset="0"/>
              </a:rPr>
              <a:t>Christopher Manning and Pandu Nayak</a:t>
            </a:r>
          </a:p>
          <a:p>
            <a:pPr eaLnBrk="1" hangingPunct="1"/>
            <a:r>
              <a:rPr lang="en-US" dirty="0">
                <a:solidFill>
                  <a:schemeClr val="accent1">
                    <a:lumMod val="60000"/>
                    <a:lumOff val="40000"/>
                  </a:schemeClr>
                </a:solidFill>
                <a:latin typeface="Calibri" charset="0"/>
                <a:ea typeface="ＭＳ Ｐゴシック" charset="0"/>
                <a:cs typeface="ＭＳ Ｐゴシック" charset="0"/>
              </a:rPr>
              <a:t>Lecture 14: Learning to Rank (with GBDTs)</a:t>
            </a:r>
          </a:p>
          <a:p>
            <a:pPr eaLnBrk="1" hangingPunct="1"/>
            <a:endParaRPr lang="en-US" dirty="0">
              <a:solidFill>
                <a:schemeClr val="accent1">
                  <a:lumMod val="60000"/>
                  <a:lumOff val="40000"/>
                </a:schemeClr>
              </a:solidFill>
              <a:latin typeface="Calibri" charset="0"/>
              <a:ea typeface="ＭＳ Ｐゴシック" charset="0"/>
              <a:cs typeface="ＭＳ Ｐゴシック" charset="0"/>
            </a:endParaRPr>
          </a:p>
          <a:p>
            <a:pPr eaLnBrk="1" hangingPunct="1"/>
            <a:r>
              <a:rPr lang="en-US" sz="2400" dirty="0">
                <a:solidFill>
                  <a:schemeClr val="accent1">
                    <a:lumMod val="60000"/>
                    <a:lumOff val="40000"/>
                  </a:schemeClr>
                </a:solidFill>
                <a:latin typeface="Calibri" charset="0"/>
                <a:ea typeface="ＭＳ Ｐゴシック" charset="0"/>
                <a:cs typeface="ＭＳ Ｐゴシック" charset="0"/>
              </a:rPr>
              <a:t>Borrows slides/pictures from </a:t>
            </a:r>
            <a:r>
              <a:rPr lang="en-US" sz="2400" dirty="0" err="1">
                <a:solidFill>
                  <a:schemeClr val="accent1">
                    <a:lumMod val="60000"/>
                    <a:lumOff val="40000"/>
                  </a:schemeClr>
                </a:solidFill>
                <a:latin typeface="Calibri" charset="0"/>
                <a:ea typeface="ＭＳ Ｐゴシック" charset="0"/>
                <a:cs typeface="ＭＳ Ｐゴシック" charset="0"/>
              </a:rPr>
              <a:t>Schigehiko</a:t>
            </a:r>
            <a:r>
              <a:rPr lang="en-US" sz="2400" dirty="0">
                <a:solidFill>
                  <a:schemeClr val="accent1">
                    <a:lumMod val="60000"/>
                    <a:lumOff val="40000"/>
                  </a:schemeClr>
                </a:solidFill>
                <a:latin typeface="Calibri" charset="0"/>
                <a:ea typeface="ＭＳ Ｐゴシック" charset="0"/>
                <a:cs typeface="ＭＳ Ｐゴシック" charset="0"/>
              </a:rPr>
              <a:t> </a:t>
            </a:r>
            <a:r>
              <a:rPr lang="en-US" sz="2400" dirty="0" err="1">
                <a:solidFill>
                  <a:schemeClr val="accent1">
                    <a:lumMod val="60000"/>
                    <a:lumOff val="40000"/>
                  </a:schemeClr>
                </a:solidFill>
                <a:latin typeface="Calibri" charset="0"/>
                <a:ea typeface="ＭＳ Ｐゴシック" charset="0"/>
                <a:cs typeface="ＭＳ Ｐゴシック" charset="0"/>
              </a:rPr>
              <a:t>Schamoni</a:t>
            </a:r>
            <a:endParaRPr lang="en-US" sz="2400" dirty="0">
              <a:solidFill>
                <a:schemeClr val="accent1">
                  <a:lumMod val="60000"/>
                  <a:lumOff val="40000"/>
                </a:schemeClr>
              </a:solidFill>
              <a:latin typeface="Calibri" charset="0"/>
              <a:ea typeface="ＭＳ Ｐゴシック" charset="0"/>
              <a:cs typeface="ＭＳ Ｐゴシック"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a:latin typeface="Calibri" charset="0"/>
                <a:ea typeface="ＭＳ Ｐゴシック" charset="0"/>
                <a:cs typeface="ＭＳ Ｐゴシック" charset="0"/>
              </a:rPr>
              <a:t>Simple example:</a:t>
            </a:r>
            <a:br>
              <a:rPr lang="en-US" sz="3600">
                <a:latin typeface="Calibri" charset="0"/>
                <a:ea typeface="ＭＳ Ｐゴシック" charset="0"/>
                <a:cs typeface="ＭＳ Ｐゴシック" charset="0"/>
              </a:rPr>
            </a:br>
            <a:r>
              <a:rPr lang="en-US" sz="3600">
                <a:latin typeface="Calibri" charset="0"/>
                <a:ea typeface="ＭＳ Ｐゴシック" charset="0"/>
                <a:cs typeface="ＭＳ Ｐゴシック" charset="0"/>
              </a:rPr>
              <a:t>Using classification for ad hoc IR</a:t>
            </a:r>
          </a:p>
        </p:txBody>
      </p:sp>
      <p:sp>
        <p:nvSpPr>
          <p:cNvPr id="24578" name="Content Placeholder 2"/>
          <p:cNvSpPr>
            <a:spLocks noGrp="1"/>
          </p:cNvSpPr>
          <p:nvPr>
            <p:ph idx="1"/>
          </p:nvPr>
        </p:nvSpPr>
        <p:spPr/>
        <p:txBody>
          <a:bodyPr/>
          <a:lstStyle/>
          <a:p>
            <a:pPr eaLnBrk="1" hangingPunct="1"/>
            <a:r>
              <a:rPr lang="en-US">
                <a:latin typeface="Calibri" charset="0"/>
                <a:ea typeface="ＭＳ Ｐゴシック" charset="0"/>
                <a:cs typeface="ＭＳ Ｐゴシック" charset="0"/>
              </a:rPr>
              <a:t>A linear score function is then </a:t>
            </a:r>
          </a:p>
          <a:p>
            <a:pPr algn="ctr" eaLnBrk="1" hangingPunct="1">
              <a:buFont typeface="Wingdings" charset="0"/>
              <a:buNone/>
            </a:pPr>
            <a:r>
              <a:rPr lang="en-US" i="1">
                <a:latin typeface="Calibri" charset="0"/>
                <a:ea typeface="ＭＳ Ｐゴシック" charset="0"/>
                <a:cs typeface="ＭＳ Ｐゴシック" charset="0"/>
              </a:rPr>
              <a:t>Score(d, q) = Score(α, ω) = aα + bω + c</a:t>
            </a:r>
          </a:p>
          <a:p>
            <a:pPr eaLnBrk="1" hangingPunct="1"/>
            <a:r>
              <a:rPr lang="en-US">
                <a:latin typeface="Calibri" charset="0"/>
                <a:ea typeface="ＭＳ Ｐゴシック" charset="0"/>
                <a:cs typeface="ＭＳ Ｐゴシック" charset="0"/>
              </a:rPr>
              <a:t>And the linear classifier is</a:t>
            </a:r>
          </a:p>
          <a:p>
            <a:pPr algn="ctr" eaLnBrk="1" hangingPunct="1">
              <a:buFont typeface="Wingdings" charset="0"/>
              <a:buNone/>
            </a:pPr>
            <a:r>
              <a:rPr lang="en-US">
                <a:latin typeface="Calibri" charset="0"/>
                <a:ea typeface="ＭＳ Ｐゴシック" charset="0"/>
                <a:cs typeface="ＭＳ Ｐゴシック" charset="0"/>
              </a:rPr>
              <a:t>Decide relevant if </a:t>
            </a:r>
            <a:r>
              <a:rPr lang="en-US" i="1">
                <a:latin typeface="Calibri" charset="0"/>
                <a:ea typeface="ＭＳ Ｐゴシック" charset="0"/>
                <a:cs typeface="ＭＳ Ｐゴシック" charset="0"/>
              </a:rPr>
              <a:t>Score(d, q) &gt; </a:t>
            </a:r>
            <a:r>
              <a:rPr lang="en-US" i="1">
                <a:latin typeface="Lucida Grande" charset="0"/>
                <a:ea typeface="ＭＳ Ｐゴシック" charset="0"/>
                <a:cs typeface="Lucida Grande" charset="0"/>
              </a:rPr>
              <a:t>θ</a:t>
            </a:r>
            <a:endParaRPr lang="en-US">
              <a:latin typeface="Calibri" charset="0"/>
              <a:ea typeface="ＭＳ Ｐゴシック" charset="0"/>
              <a:cs typeface="ＭＳ Ｐゴシック" charset="0"/>
            </a:endParaRPr>
          </a:p>
          <a:p>
            <a:pPr eaLnBrk="1" hangingPunct="1">
              <a:buFont typeface="Wingdings" charset="0"/>
              <a:buNone/>
            </a:pPr>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 just like when we were doing text classification</a:t>
            </a:r>
          </a:p>
        </p:txBody>
      </p:sp>
      <p:sp>
        <p:nvSpPr>
          <p:cNvPr id="24579" name="TextBox 3"/>
          <p:cNvSpPr txBox="1">
            <a:spLocks noChangeArrowheads="1"/>
          </p:cNvSpPr>
          <p:nvPr/>
        </p:nvSpPr>
        <p:spPr bwMode="auto">
          <a:xfrm>
            <a:off x="7620000" y="-33338"/>
            <a:ext cx="10858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BFCFF"/>
                </a:solidFill>
                <a:latin typeface="Calibri" charset="0"/>
              </a:rPr>
              <a:t>Sec. 15.4.1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a:latin typeface="Calibri" charset="0"/>
                <a:ea typeface="ＭＳ Ｐゴシック" charset="0"/>
                <a:cs typeface="ＭＳ Ｐゴシック" charset="0"/>
              </a:rPr>
              <a:t>Simple example:</a:t>
            </a:r>
            <a:br>
              <a:rPr lang="en-US" sz="3600">
                <a:latin typeface="Calibri" charset="0"/>
                <a:ea typeface="ＭＳ Ｐゴシック" charset="0"/>
                <a:cs typeface="ＭＳ Ｐゴシック" charset="0"/>
              </a:rPr>
            </a:br>
            <a:r>
              <a:rPr lang="en-US" sz="3600">
                <a:latin typeface="Calibri" charset="0"/>
                <a:ea typeface="ＭＳ Ｐゴシック" charset="0"/>
                <a:cs typeface="ＭＳ Ｐゴシック" charset="0"/>
              </a:rPr>
              <a:t>Using classification for ad hoc IR</a:t>
            </a:r>
          </a:p>
        </p:txBody>
      </p:sp>
      <p:sp>
        <p:nvSpPr>
          <p:cNvPr id="25602" name="Line 4"/>
          <p:cNvSpPr>
            <a:spLocks noChangeShapeType="1"/>
          </p:cNvSpPr>
          <p:nvPr/>
        </p:nvSpPr>
        <p:spPr bwMode="auto">
          <a:xfrm>
            <a:off x="1295400" y="5867400"/>
            <a:ext cx="4800600" cy="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5603" name="Line 5"/>
          <p:cNvSpPr>
            <a:spLocks noChangeShapeType="1"/>
          </p:cNvSpPr>
          <p:nvPr/>
        </p:nvSpPr>
        <p:spPr bwMode="auto">
          <a:xfrm flipV="1">
            <a:off x="1295400" y="1752600"/>
            <a:ext cx="0" cy="41148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5604" name="Text Box 6"/>
          <p:cNvSpPr txBox="1">
            <a:spLocks noChangeArrowheads="1"/>
          </p:cNvSpPr>
          <p:nvPr/>
        </p:nvSpPr>
        <p:spPr bwMode="auto">
          <a:xfrm>
            <a:off x="990600" y="55626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0</a:t>
            </a:r>
          </a:p>
        </p:txBody>
      </p:sp>
      <p:sp>
        <p:nvSpPr>
          <p:cNvPr id="25605" name="Text Box 12"/>
          <p:cNvSpPr txBox="1">
            <a:spLocks noChangeArrowheads="1"/>
          </p:cNvSpPr>
          <p:nvPr/>
        </p:nvSpPr>
        <p:spPr bwMode="auto">
          <a:xfrm>
            <a:off x="1143000" y="58674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2</a:t>
            </a:r>
          </a:p>
        </p:txBody>
      </p:sp>
      <p:sp>
        <p:nvSpPr>
          <p:cNvPr id="25606" name="Text Box 13"/>
          <p:cNvSpPr txBox="1">
            <a:spLocks noChangeArrowheads="1"/>
          </p:cNvSpPr>
          <p:nvPr/>
        </p:nvSpPr>
        <p:spPr bwMode="auto">
          <a:xfrm>
            <a:off x="2057400" y="58674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3</a:t>
            </a:r>
          </a:p>
        </p:txBody>
      </p:sp>
      <p:sp>
        <p:nvSpPr>
          <p:cNvPr id="25607" name="Text Box 14"/>
          <p:cNvSpPr txBox="1">
            <a:spLocks noChangeArrowheads="1"/>
          </p:cNvSpPr>
          <p:nvPr/>
        </p:nvSpPr>
        <p:spPr bwMode="auto">
          <a:xfrm>
            <a:off x="2971800" y="58674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4</a:t>
            </a:r>
          </a:p>
        </p:txBody>
      </p:sp>
      <p:sp>
        <p:nvSpPr>
          <p:cNvPr id="25608" name="Text Box 15"/>
          <p:cNvSpPr txBox="1">
            <a:spLocks noChangeArrowheads="1"/>
          </p:cNvSpPr>
          <p:nvPr/>
        </p:nvSpPr>
        <p:spPr bwMode="auto">
          <a:xfrm>
            <a:off x="3886200" y="58674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5</a:t>
            </a:r>
          </a:p>
        </p:txBody>
      </p:sp>
      <p:sp>
        <p:nvSpPr>
          <p:cNvPr id="25609" name="Text Box 16"/>
          <p:cNvSpPr txBox="1">
            <a:spLocks noChangeArrowheads="1"/>
          </p:cNvSpPr>
          <p:nvPr/>
        </p:nvSpPr>
        <p:spPr bwMode="auto">
          <a:xfrm>
            <a:off x="685800" y="1995488"/>
            <a:ext cx="628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0.05</a:t>
            </a:r>
          </a:p>
        </p:txBody>
      </p:sp>
      <p:sp>
        <p:nvSpPr>
          <p:cNvPr id="25610" name="Text Box 17"/>
          <p:cNvSpPr txBox="1">
            <a:spLocks noChangeArrowheads="1"/>
          </p:cNvSpPr>
          <p:nvPr/>
        </p:nvSpPr>
        <p:spPr bwMode="auto">
          <a:xfrm>
            <a:off x="533400" y="3886200"/>
            <a:ext cx="755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0.025</a:t>
            </a:r>
          </a:p>
        </p:txBody>
      </p:sp>
      <p:sp>
        <p:nvSpPr>
          <p:cNvPr id="25611" name="Text Box 18"/>
          <p:cNvSpPr txBox="1">
            <a:spLocks noChangeArrowheads="1"/>
          </p:cNvSpPr>
          <p:nvPr/>
        </p:nvSpPr>
        <p:spPr bwMode="auto">
          <a:xfrm rot="-5400000">
            <a:off x="-196850" y="2863850"/>
            <a:ext cx="16748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cosine score </a:t>
            </a:r>
            <a:r>
              <a:rPr lang="en-US" sz="1800" i="1">
                <a:latin typeface="Calibri" charset="0"/>
                <a:sym typeface="Symbol" charset="0"/>
              </a:rPr>
              <a:t></a:t>
            </a:r>
          </a:p>
        </p:txBody>
      </p:sp>
      <p:sp>
        <p:nvSpPr>
          <p:cNvPr id="25612" name="Text Box 19"/>
          <p:cNvSpPr txBox="1">
            <a:spLocks noChangeArrowheads="1"/>
          </p:cNvSpPr>
          <p:nvPr/>
        </p:nvSpPr>
        <p:spPr bwMode="auto">
          <a:xfrm>
            <a:off x="2286000" y="6172200"/>
            <a:ext cx="19161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Calibri" charset="0"/>
              </a:rPr>
              <a:t>Term proximity </a:t>
            </a:r>
            <a:r>
              <a:rPr lang="en-US" sz="1800" i="1">
                <a:latin typeface="Calibri" charset="0"/>
                <a:sym typeface="Symbol" charset="0"/>
              </a:rPr>
              <a:t></a:t>
            </a:r>
          </a:p>
        </p:txBody>
      </p:sp>
      <p:sp>
        <p:nvSpPr>
          <p:cNvPr id="25613" name="Line 24"/>
          <p:cNvSpPr>
            <a:spLocks noChangeShapeType="1"/>
          </p:cNvSpPr>
          <p:nvPr/>
        </p:nvSpPr>
        <p:spPr bwMode="auto">
          <a:xfrm flipV="1">
            <a:off x="1295400" y="2667000"/>
            <a:ext cx="4572000" cy="22098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614" name="Text Box 25"/>
          <p:cNvSpPr txBox="1">
            <a:spLocks noChangeArrowheads="1"/>
          </p:cNvSpPr>
          <p:nvPr/>
        </p:nvSpPr>
        <p:spPr bwMode="auto">
          <a:xfrm>
            <a:off x="2043113" y="408305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15" name="Text Box 31"/>
          <p:cNvSpPr txBox="1">
            <a:spLocks noChangeArrowheads="1"/>
          </p:cNvSpPr>
          <p:nvPr/>
        </p:nvSpPr>
        <p:spPr bwMode="auto">
          <a:xfrm>
            <a:off x="2043113" y="38862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16" name="Text Box 32"/>
          <p:cNvSpPr txBox="1">
            <a:spLocks noChangeArrowheads="1"/>
          </p:cNvSpPr>
          <p:nvPr/>
        </p:nvSpPr>
        <p:spPr bwMode="auto">
          <a:xfrm>
            <a:off x="1204913" y="438785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17" name="Text Box 33"/>
          <p:cNvSpPr txBox="1">
            <a:spLocks noChangeArrowheads="1"/>
          </p:cNvSpPr>
          <p:nvPr/>
        </p:nvSpPr>
        <p:spPr bwMode="auto">
          <a:xfrm>
            <a:off x="2957513" y="40386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18" name="Text Box 34"/>
          <p:cNvSpPr txBox="1">
            <a:spLocks noChangeArrowheads="1"/>
          </p:cNvSpPr>
          <p:nvPr/>
        </p:nvSpPr>
        <p:spPr bwMode="auto">
          <a:xfrm>
            <a:off x="2957513" y="32766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19" name="Text Box 35"/>
          <p:cNvSpPr txBox="1">
            <a:spLocks noChangeArrowheads="1"/>
          </p:cNvSpPr>
          <p:nvPr/>
        </p:nvSpPr>
        <p:spPr bwMode="auto">
          <a:xfrm>
            <a:off x="3871913" y="32004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20" name="Text Box 36"/>
          <p:cNvSpPr txBox="1">
            <a:spLocks noChangeArrowheads="1"/>
          </p:cNvSpPr>
          <p:nvPr/>
        </p:nvSpPr>
        <p:spPr bwMode="auto">
          <a:xfrm>
            <a:off x="3871913" y="28956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21" name="Text Box 37"/>
          <p:cNvSpPr txBox="1">
            <a:spLocks noChangeArrowheads="1"/>
          </p:cNvSpPr>
          <p:nvPr/>
        </p:nvSpPr>
        <p:spPr bwMode="auto">
          <a:xfrm>
            <a:off x="4862513" y="25908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22" name="Text Box 38"/>
          <p:cNvSpPr txBox="1">
            <a:spLocks noChangeArrowheads="1"/>
          </p:cNvSpPr>
          <p:nvPr/>
        </p:nvSpPr>
        <p:spPr bwMode="auto">
          <a:xfrm>
            <a:off x="3871913" y="27432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23" name="Text Box 39"/>
          <p:cNvSpPr txBox="1">
            <a:spLocks noChangeArrowheads="1"/>
          </p:cNvSpPr>
          <p:nvPr/>
        </p:nvSpPr>
        <p:spPr bwMode="auto">
          <a:xfrm>
            <a:off x="2057400" y="2895600"/>
            <a:ext cx="31908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24" name="Text Box 40"/>
          <p:cNvSpPr txBox="1">
            <a:spLocks noChangeArrowheads="1"/>
          </p:cNvSpPr>
          <p:nvPr/>
        </p:nvSpPr>
        <p:spPr bwMode="auto">
          <a:xfrm>
            <a:off x="2957513" y="3048000"/>
            <a:ext cx="3190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R</a:t>
            </a:r>
          </a:p>
        </p:txBody>
      </p:sp>
      <p:sp>
        <p:nvSpPr>
          <p:cNvPr id="25625" name="Text Box 41"/>
          <p:cNvSpPr txBox="1">
            <a:spLocks noChangeArrowheads="1"/>
          </p:cNvSpPr>
          <p:nvPr/>
        </p:nvSpPr>
        <p:spPr bwMode="auto">
          <a:xfrm>
            <a:off x="2109788" y="507365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26" name="Text Box 42"/>
          <p:cNvSpPr txBox="1">
            <a:spLocks noChangeArrowheads="1"/>
          </p:cNvSpPr>
          <p:nvPr/>
        </p:nvSpPr>
        <p:spPr bwMode="auto">
          <a:xfrm>
            <a:off x="2109788" y="44196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27" name="Text Box 43"/>
          <p:cNvSpPr txBox="1">
            <a:spLocks noChangeArrowheads="1"/>
          </p:cNvSpPr>
          <p:nvPr/>
        </p:nvSpPr>
        <p:spPr bwMode="auto">
          <a:xfrm>
            <a:off x="2971800" y="48006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28" name="Text Box 44"/>
          <p:cNvSpPr txBox="1">
            <a:spLocks noChangeArrowheads="1"/>
          </p:cNvSpPr>
          <p:nvPr/>
        </p:nvSpPr>
        <p:spPr bwMode="auto">
          <a:xfrm>
            <a:off x="2971800" y="43434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29" name="Text Box 45"/>
          <p:cNvSpPr txBox="1">
            <a:spLocks noChangeArrowheads="1"/>
          </p:cNvSpPr>
          <p:nvPr/>
        </p:nvSpPr>
        <p:spPr bwMode="auto">
          <a:xfrm>
            <a:off x="3938588" y="37338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30" name="Text Box 46"/>
          <p:cNvSpPr txBox="1">
            <a:spLocks noChangeArrowheads="1"/>
          </p:cNvSpPr>
          <p:nvPr/>
        </p:nvSpPr>
        <p:spPr bwMode="auto">
          <a:xfrm>
            <a:off x="4852988" y="28194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31" name="Text Box 47"/>
          <p:cNvSpPr txBox="1">
            <a:spLocks noChangeArrowheads="1"/>
          </p:cNvSpPr>
          <p:nvPr/>
        </p:nvSpPr>
        <p:spPr bwMode="auto">
          <a:xfrm>
            <a:off x="3938588" y="49530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32" name="Text Box 48"/>
          <p:cNvSpPr txBox="1">
            <a:spLocks noChangeArrowheads="1"/>
          </p:cNvSpPr>
          <p:nvPr/>
        </p:nvSpPr>
        <p:spPr bwMode="auto">
          <a:xfrm>
            <a:off x="2971800" y="51054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33" name="Text Box 49"/>
          <p:cNvSpPr txBox="1">
            <a:spLocks noChangeArrowheads="1"/>
          </p:cNvSpPr>
          <p:nvPr/>
        </p:nvSpPr>
        <p:spPr bwMode="auto">
          <a:xfrm>
            <a:off x="4852988" y="44958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34" name="Text Box 50"/>
          <p:cNvSpPr txBox="1">
            <a:spLocks noChangeArrowheads="1"/>
          </p:cNvSpPr>
          <p:nvPr/>
        </p:nvSpPr>
        <p:spPr bwMode="auto">
          <a:xfrm>
            <a:off x="4852988" y="3733800"/>
            <a:ext cx="330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Times" charset="0"/>
              </a:rPr>
              <a:t>N</a:t>
            </a:r>
          </a:p>
        </p:txBody>
      </p:sp>
      <p:sp>
        <p:nvSpPr>
          <p:cNvPr id="25635" name="TextBox 36"/>
          <p:cNvSpPr txBox="1">
            <a:spLocks noChangeArrowheads="1"/>
          </p:cNvSpPr>
          <p:nvPr/>
        </p:nvSpPr>
        <p:spPr bwMode="auto">
          <a:xfrm>
            <a:off x="7620000" y="-33338"/>
            <a:ext cx="10858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BFCFF"/>
                </a:solidFill>
                <a:latin typeface="Calibri" charset="0"/>
              </a:rPr>
              <a:t>Sec. 15.4.1</a:t>
            </a:r>
          </a:p>
        </p:txBody>
      </p:sp>
      <p:sp>
        <p:nvSpPr>
          <p:cNvPr id="38" name="Left Arrow 37"/>
          <p:cNvSpPr/>
          <p:nvPr/>
        </p:nvSpPr>
        <p:spPr>
          <a:xfrm>
            <a:off x="5868988" y="2438400"/>
            <a:ext cx="1903412" cy="685800"/>
          </a:xfrm>
          <a:prstGeom prst="leftArrow">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a:t>Decision surface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a:latin typeface="Calibri" charset="0"/>
                <a:ea typeface="ＭＳ Ｐゴシック" charset="0"/>
                <a:cs typeface="ＭＳ Ｐゴシック" charset="0"/>
              </a:rPr>
              <a:t>More complex example of using classification for search ranking  </a:t>
            </a:r>
            <a:r>
              <a:rPr lang="en-US" sz="2400">
                <a:solidFill>
                  <a:srgbClr val="437085"/>
                </a:solidFill>
                <a:latin typeface="Calibri" charset="0"/>
                <a:ea typeface="ＭＳ Ｐゴシック" charset="0"/>
                <a:cs typeface="ＭＳ Ｐゴシック" charset="0"/>
              </a:rPr>
              <a:t>[Nallapati 2004]</a:t>
            </a:r>
          </a:p>
        </p:txBody>
      </p:sp>
      <p:sp>
        <p:nvSpPr>
          <p:cNvPr id="26626" name="Content Placeholder 2"/>
          <p:cNvSpPr>
            <a:spLocks noGrp="1"/>
          </p:cNvSpPr>
          <p:nvPr>
            <p:ph idx="1"/>
          </p:nvPr>
        </p:nvSpPr>
        <p:spPr/>
        <p:txBody>
          <a:bodyPr/>
          <a:lstStyle/>
          <a:p>
            <a:pPr eaLnBrk="1" hangingPunct="1"/>
            <a:r>
              <a:rPr lang="en-US" dirty="0">
                <a:latin typeface="Calibri" charset="0"/>
                <a:ea typeface="ＭＳ Ｐゴシック" charset="0"/>
                <a:cs typeface="ＭＳ Ｐゴシック" charset="0"/>
              </a:rPr>
              <a:t>We can generalize this to classifier functions over more features</a:t>
            </a:r>
          </a:p>
          <a:p>
            <a:pPr eaLnBrk="1" hangingPunct="1"/>
            <a:r>
              <a:rPr lang="en-US" dirty="0">
                <a:latin typeface="Calibri" charset="0"/>
                <a:ea typeface="ＭＳ Ｐゴシック" charset="0"/>
                <a:cs typeface="ＭＳ Ｐゴシック" charset="0"/>
              </a:rPr>
              <a:t>We can use other methods for learning the linear classifier weights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sz="3600">
                <a:latin typeface="Calibri" charset="0"/>
                <a:ea typeface="ＭＳ Ｐゴシック" charset="0"/>
                <a:cs typeface="ＭＳ Ｐゴシック" charset="0"/>
              </a:rPr>
              <a:t>An SVM classifier for information retrieval  </a:t>
            </a:r>
            <a:r>
              <a:rPr lang="en-US" sz="2400">
                <a:solidFill>
                  <a:srgbClr val="437085"/>
                </a:solidFill>
                <a:latin typeface="Calibri" charset="0"/>
                <a:ea typeface="ＭＳ Ｐゴシック" charset="0"/>
                <a:cs typeface="ＭＳ Ｐゴシック" charset="0"/>
              </a:rPr>
              <a:t>[Nallapati 2004]</a:t>
            </a:r>
          </a:p>
        </p:txBody>
      </p:sp>
      <p:sp>
        <p:nvSpPr>
          <p:cNvPr id="27650" name="Content Placeholder 2"/>
          <p:cNvSpPr>
            <a:spLocks noGrp="1"/>
          </p:cNvSpPr>
          <p:nvPr>
            <p:ph idx="1"/>
          </p:nvPr>
        </p:nvSpPr>
        <p:spPr/>
        <p:txBody>
          <a:bodyPr/>
          <a:lstStyle/>
          <a:p>
            <a:pPr eaLnBrk="1" hangingPunct="1">
              <a:lnSpc>
                <a:spcPct val="90000"/>
              </a:lnSpc>
            </a:pPr>
            <a:r>
              <a:rPr lang="en-US" dirty="0">
                <a:latin typeface="Calibri" charset="0"/>
                <a:ea typeface="ＭＳ Ｐゴシック" charset="0"/>
                <a:cs typeface="ＭＳ Ｐゴシック" charset="0"/>
              </a:rPr>
              <a:t>Let relevance score </a:t>
            </a:r>
            <a:r>
              <a:rPr lang="en-US" i="1" dirty="0">
                <a:latin typeface="Calibri" charset="0"/>
                <a:ea typeface="ＭＳ Ｐゴシック" charset="0"/>
                <a:cs typeface="ＭＳ Ｐゴシック" charset="0"/>
              </a:rPr>
              <a:t>g</a:t>
            </a:r>
            <a:r>
              <a:rPr lang="en-US" dirty="0">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r</a:t>
            </a:r>
            <a:r>
              <a:rPr lang="en-US" dirty="0" err="1">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d,q</a:t>
            </a:r>
            <a:r>
              <a:rPr lang="en-US" dirty="0">
                <a:latin typeface="Calibri" charset="0"/>
                <a:ea typeface="ＭＳ Ｐゴシック" charset="0"/>
                <a:cs typeface="ＭＳ Ｐゴシック" charset="0"/>
              </a:rPr>
              <a:t>) = </a:t>
            </a:r>
            <a:r>
              <a:rPr lang="en-US" b="1" dirty="0" err="1">
                <a:latin typeface="Calibri" charset="0"/>
                <a:ea typeface="ＭＳ Ｐゴシック" charset="0"/>
                <a:cs typeface="ＭＳ Ｐゴシック" charset="0"/>
              </a:rPr>
              <a:t>w</a:t>
            </a:r>
            <a:r>
              <a:rPr lang="en-US" dirty="0" err="1">
                <a:latin typeface="Wingdings" charset="0"/>
                <a:ea typeface="ＭＳ Ｐゴシック" charset="0"/>
                <a:cs typeface="Wingdings" charset="0"/>
              </a:rPr>
              <a:t></a:t>
            </a:r>
            <a:r>
              <a:rPr lang="en-US" i="1" dirty="0" err="1">
                <a:latin typeface="Calibri" charset="0"/>
                <a:ea typeface="ＭＳ Ｐゴシック" charset="0"/>
                <a:cs typeface="Wingdings" charset="0"/>
              </a:rPr>
              <a:t>f</a:t>
            </a:r>
            <a:r>
              <a:rPr lang="en-US" dirty="0">
                <a:latin typeface="Calibri" charset="0"/>
                <a:ea typeface="ＭＳ Ｐゴシック" charset="0"/>
                <a:cs typeface="Wingdings" charset="0"/>
              </a:rPr>
              <a:t>(</a:t>
            </a:r>
            <a:r>
              <a:rPr lang="en-US" i="1" dirty="0" err="1">
                <a:latin typeface="Calibri" charset="0"/>
                <a:ea typeface="ＭＳ Ｐゴシック" charset="0"/>
                <a:cs typeface="Wingdings" charset="0"/>
              </a:rPr>
              <a:t>d</a:t>
            </a:r>
            <a:r>
              <a:rPr lang="en-US" dirty="0" err="1">
                <a:latin typeface="Calibri" charset="0"/>
                <a:ea typeface="ＭＳ Ｐゴシック" charset="0"/>
                <a:cs typeface="Wingdings" charset="0"/>
              </a:rPr>
              <a:t>,</a:t>
            </a:r>
            <a:r>
              <a:rPr lang="en-US" i="1" dirty="0" err="1">
                <a:latin typeface="Calibri" charset="0"/>
                <a:ea typeface="ＭＳ Ｐゴシック" charset="0"/>
                <a:cs typeface="Wingdings" charset="0"/>
              </a:rPr>
              <a:t>q</a:t>
            </a:r>
            <a:r>
              <a:rPr lang="en-US" dirty="0">
                <a:latin typeface="Calibri" charset="0"/>
                <a:ea typeface="ＭＳ Ｐゴシック" charset="0"/>
                <a:cs typeface="Wingdings" charset="0"/>
              </a:rPr>
              <a:t>) + </a:t>
            </a:r>
            <a:r>
              <a:rPr lang="en-US" i="1" dirty="0">
                <a:latin typeface="Calibri" charset="0"/>
                <a:ea typeface="ＭＳ Ｐゴシック" charset="0"/>
                <a:cs typeface="Wingdings" charset="0"/>
              </a:rPr>
              <a:t>b</a:t>
            </a:r>
            <a:endParaRPr lang="en-US" dirty="0">
              <a:latin typeface="Calibri" charset="0"/>
              <a:ea typeface="ＭＳ Ｐゴシック" charset="0"/>
              <a:cs typeface="Wingdings" charset="0"/>
            </a:endParaRPr>
          </a:p>
          <a:p>
            <a:pPr eaLnBrk="1" hangingPunct="1">
              <a:lnSpc>
                <a:spcPct val="90000"/>
              </a:lnSpc>
            </a:pPr>
            <a:r>
              <a:rPr lang="en-US" dirty="0">
                <a:latin typeface="Calibri" charset="0"/>
                <a:ea typeface="ＭＳ Ｐゴシック" charset="0"/>
                <a:cs typeface="Wingdings" charset="0"/>
              </a:rPr>
              <a:t>Uses SVM: want </a:t>
            </a:r>
            <a:r>
              <a:rPr lang="en-US" i="1" dirty="0">
                <a:latin typeface="Calibri" charset="0"/>
                <a:ea typeface="ＭＳ Ｐゴシック" charset="0"/>
                <a:cs typeface="ＭＳ Ｐゴシック" charset="0"/>
              </a:rPr>
              <a:t>g</a:t>
            </a:r>
            <a:r>
              <a:rPr lang="en-US" dirty="0">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r</a:t>
            </a:r>
            <a:r>
              <a:rPr lang="en-US" dirty="0" err="1">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d,q</a:t>
            </a:r>
            <a:r>
              <a:rPr lang="en-US" dirty="0">
                <a:latin typeface="Calibri" charset="0"/>
                <a:ea typeface="ＭＳ Ｐゴシック" charset="0"/>
                <a:cs typeface="ＭＳ Ｐゴシック" charset="0"/>
              </a:rPr>
              <a:t>) ≤ −1 for nonrelevant documents and </a:t>
            </a:r>
            <a:r>
              <a:rPr lang="en-US" i="1" dirty="0">
                <a:latin typeface="Calibri" charset="0"/>
                <a:ea typeface="ＭＳ Ｐゴシック" charset="0"/>
                <a:cs typeface="ＭＳ Ｐゴシック" charset="0"/>
              </a:rPr>
              <a:t>g</a:t>
            </a:r>
            <a:r>
              <a:rPr lang="en-US" dirty="0">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r</a:t>
            </a:r>
            <a:r>
              <a:rPr lang="en-US" dirty="0" err="1">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d,q</a:t>
            </a:r>
            <a:r>
              <a:rPr lang="en-US" dirty="0">
                <a:latin typeface="Calibri" charset="0"/>
                <a:ea typeface="ＭＳ Ｐゴシック" charset="0"/>
                <a:cs typeface="ＭＳ Ｐゴシック" charset="0"/>
              </a:rPr>
              <a:t>) ≥ 1 for relevant documents</a:t>
            </a:r>
          </a:p>
          <a:p>
            <a:pPr eaLnBrk="1" hangingPunct="1">
              <a:lnSpc>
                <a:spcPct val="90000"/>
              </a:lnSpc>
            </a:pPr>
            <a:r>
              <a:rPr lang="en-US" dirty="0">
                <a:latin typeface="Calibri" charset="0"/>
                <a:ea typeface="ＭＳ Ｐゴシック" charset="0"/>
                <a:cs typeface="ＭＳ Ｐゴシック" charset="0"/>
              </a:rPr>
              <a:t>SVM testing: decide relevant </a:t>
            </a:r>
            <a:r>
              <a:rPr lang="en-US" dirty="0" err="1">
                <a:latin typeface="Calibri" charset="0"/>
                <a:ea typeface="ＭＳ Ｐゴシック" charset="0"/>
                <a:cs typeface="ＭＳ Ｐゴシック" charset="0"/>
              </a:rPr>
              <a:t>iff</a:t>
            </a:r>
            <a:r>
              <a:rPr lang="en-US" dirty="0">
                <a:latin typeface="Calibri" charset="0"/>
                <a:ea typeface="ＭＳ Ｐゴシック" charset="0"/>
                <a:cs typeface="ＭＳ Ｐゴシック" charset="0"/>
              </a:rPr>
              <a:t> </a:t>
            </a:r>
            <a:r>
              <a:rPr lang="en-US" i="1" dirty="0">
                <a:latin typeface="Calibri" charset="0"/>
                <a:ea typeface="ＭＳ Ｐゴシック" charset="0"/>
                <a:cs typeface="ＭＳ Ｐゴシック" charset="0"/>
              </a:rPr>
              <a:t>g</a:t>
            </a:r>
            <a:r>
              <a:rPr lang="en-US" dirty="0">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r</a:t>
            </a:r>
            <a:r>
              <a:rPr lang="en-US" dirty="0" err="1">
                <a:latin typeface="Calibri" charset="0"/>
                <a:ea typeface="ＭＳ Ｐゴシック" charset="0"/>
                <a:cs typeface="ＭＳ Ｐゴシック" charset="0"/>
              </a:rPr>
              <a:t>|</a:t>
            </a:r>
            <a:r>
              <a:rPr lang="en-US" i="1" dirty="0" err="1">
                <a:latin typeface="Calibri" charset="0"/>
                <a:ea typeface="ＭＳ Ｐゴシック" charset="0"/>
                <a:cs typeface="ＭＳ Ｐゴシック" charset="0"/>
              </a:rPr>
              <a:t>d,q</a:t>
            </a:r>
            <a:r>
              <a:rPr lang="en-US" dirty="0">
                <a:latin typeface="Calibri" charset="0"/>
                <a:ea typeface="ＭＳ Ｐゴシック" charset="0"/>
                <a:cs typeface="ＭＳ Ｐゴシック" charset="0"/>
              </a:rPr>
              <a:t>) ≥ 0</a:t>
            </a:r>
          </a:p>
          <a:p>
            <a:pPr eaLnBrk="1" hangingPunct="1">
              <a:lnSpc>
                <a:spcPct val="90000"/>
              </a:lnSpc>
            </a:pPr>
            <a:endParaRPr lang="en-US" sz="2600" dirty="0">
              <a:latin typeface="Calibri" charset="0"/>
              <a:ea typeface="ＭＳ Ｐゴシック" charset="0"/>
              <a:cs typeface="ＭＳ Ｐゴシック" charset="0"/>
            </a:endParaRPr>
          </a:p>
          <a:p>
            <a:pPr eaLnBrk="1" hangingPunct="1">
              <a:lnSpc>
                <a:spcPct val="90000"/>
              </a:lnSpc>
            </a:pPr>
            <a:r>
              <a:rPr lang="en-US" sz="2600" dirty="0">
                <a:latin typeface="Calibri" charset="0"/>
                <a:ea typeface="ＭＳ Ｐゴシック" charset="0"/>
                <a:cs typeface="ＭＳ Ｐゴシック" charset="0"/>
              </a:rPr>
              <a:t>Features are </a:t>
            </a:r>
            <a:r>
              <a:rPr lang="en-US" sz="2600" i="1" dirty="0">
                <a:latin typeface="Calibri" charset="0"/>
                <a:ea typeface="ＭＳ Ｐゴシック" charset="0"/>
                <a:cs typeface="ＭＳ Ｐゴシック" charset="0"/>
              </a:rPr>
              <a:t>not</a:t>
            </a:r>
            <a:r>
              <a:rPr lang="en-US" sz="2600" dirty="0">
                <a:latin typeface="Calibri" charset="0"/>
                <a:ea typeface="ＭＳ Ｐゴシック" charset="0"/>
                <a:cs typeface="ＭＳ Ｐゴシック" charset="0"/>
              </a:rPr>
              <a:t> word presence features (how would you deal with query words not in your training data?) but scores like the summed (log) </a:t>
            </a:r>
            <a:r>
              <a:rPr lang="en-US" sz="2600" dirty="0" err="1">
                <a:latin typeface="Calibri" charset="0"/>
                <a:ea typeface="ＭＳ Ｐゴシック" charset="0"/>
                <a:cs typeface="ＭＳ Ｐゴシック" charset="0"/>
              </a:rPr>
              <a:t>tf</a:t>
            </a:r>
            <a:r>
              <a:rPr lang="en-US" sz="2600" dirty="0">
                <a:latin typeface="Calibri" charset="0"/>
                <a:ea typeface="ＭＳ Ｐゴシック" charset="0"/>
                <a:cs typeface="ＭＳ Ｐゴシック" charset="0"/>
              </a:rPr>
              <a:t> of all query terms</a:t>
            </a:r>
          </a:p>
          <a:p>
            <a:pPr eaLnBrk="1" hangingPunct="1">
              <a:lnSpc>
                <a:spcPct val="90000"/>
              </a:lnSpc>
            </a:pPr>
            <a:r>
              <a:rPr lang="en-US" sz="2600" dirty="0">
                <a:latin typeface="Calibri" charset="0"/>
                <a:ea typeface="ＭＳ Ｐゴシック" charset="0"/>
                <a:cs typeface="ＭＳ Ｐゴシック" charset="0"/>
              </a:rPr>
              <a:t>Unbalanced data (which can result in trivial always-say-nonrelevant classifiers) is dealt with by </a:t>
            </a:r>
            <a:r>
              <a:rPr lang="en-US" sz="2600" dirty="0" err="1">
                <a:latin typeface="Calibri" charset="0"/>
                <a:ea typeface="ＭＳ Ｐゴシック" charset="0"/>
                <a:cs typeface="ＭＳ Ｐゴシック" charset="0"/>
              </a:rPr>
              <a:t>undersampling</a:t>
            </a:r>
            <a:r>
              <a:rPr lang="en-US" sz="2600" dirty="0">
                <a:latin typeface="Calibri" charset="0"/>
                <a:ea typeface="ＭＳ Ｐゴシック" charset="0"/>
                <a:cs typeface="ＭＳ Ｐゴシック" charset="0"/>
              </a:rPr>
              <a:t> nonrelevant documents during training (just take some at random)</a:t>
            </a:r>
            <a:endParaRPr lang="en-US" sz="2600" dirty="0">
              <a:solidFill>
                <a:srgbClr val="437085"/>
              </a:solidFill>
              <a:latin typeface="Calibri" charset="0"/>
              <a:ea typeface="ＭＳ Ｐゴシック" charset="0"/>
              <a:cs typeface="ＭＳ Ｐゴシック"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eaLnBrk="1" hangingPunct="1"/>
            <a:r>
              <a:rPr lang="en-US" sz="3600">
                <a:latin typeface="Calibri" charset="0"/>
                <a:ea typeface="ＭＳ Ｐゴシック" charset="0"/>
                <a:cs typeface="ＭＳ Ｐゴシック" charset="0"/>
              </a:rPr>
              <a:t>An SVM classifier for information retrieval  </a:t>
            </a:r>
            <a:r>
              <a:rPr lang="en-US" sz="2400">
                <a:solidFill>
                  <a:srgbClr val="437085"/>
                </a:solidFill>
                <a:latin typeface="Calibri" charset="0"/>
                <a:ea typeface="ＭＳ Ｐゴシック" charset="0"/>
                <a:cs typeface="ＭＳ Ｐゴシック" charset="0"/>
              </a:rPr>
              <a:t>[Nallapati 2004]</a:t>
            </a:r>
            <a:endParaRPr lang="en-US" sz="3600">
              <a:latin typeface="Calibri" charset="0"/>
              <a:ea typeface="ＭＳ Ｐゴシック" charset="0"/>
              <a:cs typeface="ＭＳ Ｐゴシック" charset="0"/>
            </a:endParaRPr>
          </a:p>
        </p:txBody>
      </p:sp>
      <p:sp>
        <p:nvSpPr>
          <p:cNvPr id="29698" name="Content Placeholder 2"/>
          <p:cNvSpPr>
            <a:spLocks noGrp="1"/>
          </p:cNvSpPr>
          <p:nvPr>
            <p:ph idx="1"/>
          </p:nvPr>
        </p:nvSpPr>
        <p:spPr/>
        <p:txBody>
          <a:bodyPr/>
          <a:lstStyle/>
          <a:p>
            <a:pPr eaLnBrk="1" hangingPunct="1"/>
            <a:r>
              <a:rPr lang="en-US">
                <a:latin typeface="Calibri" charset="0"/>
                <a:ea typeface="ＭＳ Ｐゴシック" charset="0"/>
                <a:cs typeface="ＭＳ Ｐゴシック" charset="0"/>
              </a:rPr>
              <a:t>Experiments:</a:t>
            </a:r>
          </a:p>
          <a:p>
            <a:pPr lvl="1" eaLnBrk="1" hangingPunct="1"/>
            <a:r>
              <a:rPr lang="en-US">
                <a:latin typeface="Calibri" charset="0"/>
                <a:ea typeface="ＭＳ Ｐゴシック" charset="0"/>
              </a:rPr>
              <a:t>4 TREC data sets</a:t>
            </a:r>
          </a:p>
          <a:p>
            <a:pPr lvl="1" eaLnBrk="1" hangingPunct="1"/>
            <a:r>
              <a:rPr lang="en-US">
                <a:latin typeface="Calibri" charset="0"/>
                <a:ea typeface="ＭＳ Ｐゴシック" charset="0"/>
              </a:rPr>
              <a:t>Comparisons with Lemur, a state-of-the-art open source IR engine (Language Model (LM)-based – see </a:t>
            </a:r>
            <a:r>
              <a:rPr lang="en-US" i="1">
                <a:latin typeface="Calibri" charset="0"/>
                <a:ea typeface="ＭＳ Ｐゴシック" charset="0"/>
              </a:rPr>
              <a:t>IIR </a:t>
            </a:r>
            <a:r>
              <a:rPr lang="en-US">
                <a:latin typeface="Calibri" charset="0"/>
                <a:ea typeface="ＭＳ Ｐゴシック" charset="0"/>
              </a:rPr>
              <a:t>ch. 12)</a:t>
            </a:r>
          </a:p>
          <a:p>
            <a:pPr lvl="1" eaLnBrk="1" hangingPunct="1"/>
            <a:r>
              <a:rPr lang="en-US">
                <a:latin typeface="Calibri" charset="0"/>
                <a:ea typeface="ＭＳ Ｐゴシック" charset="0"/>
              </a:rPr>
              <a:t>Linear kernel normally best or almost as good as quadratic kernel, and so used in reported results</a:t>
            </a:r>
          </a:p>
          <a:p>
            <a:pPr lvl="1" eaLnBrk="1" hangingPunct="1"/>
            <a:r>
              <a:rPr lang="en-US">
                <a:latin typeface="Calibri" charset="0"/>
                <a:ea typeface="ＭＳ Ｐゴシック" charset="0"/>
              </a:rPr>
              <a:t>6 features, all variants of tf, idf, and tf.idf scores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a:latin typeface="Calibri" charset="0"/>
                <a:ea typeface="ＭＳ Ｐゴシック" charset="0"/>
                <a:cs typeface="ＭＳ Ｐゴシック" charset="0"/>
              </a:rPr>
              <a:t>An SVM classifier for information retrieval  [Nallapati 2004]</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97386599"/>
              </p:ext>
            </p:extLst>
          </p:nvPr>
        </p:nvGraphicFramePr>
        <p:xfrm>
          <a:off x="762000" y="1651000"/>
          <a:ext cx="7239000" cy="1857375"/>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charset="0"/>
                          <a:ea typeface="ＭＳ Ｐゴシック" charset="0"/>
                          <a:cs typeface="ＭＳ Ｐゴシック" charset="0"/>
                        </a:rPr>
                        <a:t>Train \ Test</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charset="0"/>
                        <a:ea typeface="ＭＳ Ｐゴシック" charset="0"/>
                        <a:cs typeface="ＭＳ Ｐゴシック" charset="0"/>
                      </a:endParaRP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charset="0"/>
                          <a:ea typeface="ＭＳ Ｐゴシック" charset="0"/>
                          <a:cs typeface="ＭＳ Ｐゴシック" charset="0"/>
                        </a:rPr>
                        <a:t>Disk 3</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charset="0"/>
                          <a:ea typeface="ＭＳ Ｐゴシック" charset="0"/>
                          <a:cs typeface="ＭＳ Ｐゴシック" charset="0"/>
                        </a:rPr>
                        <a:t>Disk 4-5</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charset="0"/>
                          <a:ea typeface="ＭＳ Ｐゴシック" charset="0"/>
                          <a:cs typeface="ＭＳ Ｐゴシック" charset="0"/>
                        </a:rPr>
                        <a:t>WT10G (web)</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TREC Disk 3</a:t>
                      </a: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Lemur</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0.1785</a:t>
                      </a: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0.2503</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0.2666</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extLst>
                  <a:ext uri="{0D108BD9-81ED-4DB2-BD59-A6C34878D82A}">
                    <a16:rowId xmlns:a16="http://schemas.microsoft.com/office/drawing/2014/main"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SVM</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0.1728</a:t>
                      </a: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0.2432</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0.2750</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extLst>
                  <a:ext uri="{0D108BD9-81ED-4DB2-BD59-A6C34878D82A}">
                    <a16:rowId xmlns:a16="http://schemas.microsoft.com/office/drawing/2014/main" val="10002"/>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Disk 4-5</a:t>
                      </a: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Lemur</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0.1773</a:t>
                      </a: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0.2516</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0.2656</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D9"/>
                    </a:solidFill>
                  </a:tcPr>
                </a:tc>
                <a:extLst>
                  <a:ext uri="{0D108BD9-81ED-4DB2-BD59-A6C34878D82A}">
                    <a16:rowId xmlns:a16="http://schemas.microsoft.com/office/drawing/2014/main" val="10003"/>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SVM</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0.1646</a:t>
                      </a:r>
                    </a:p>
                  </a:txBody>
                  <a:tcPr marL="44873" marR="44873" horzOverflow="overflow">
                    <a:lnL w="5715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0.2355</a:t>
                      </a:r>
                    </a:p>
                  </a:txBody>
                  <a:tcPr marL="44873" marR="448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Calibri" charset="0"/>
                          <a:ea typeface="ＭＳ Ｐゴシック" charset="0"/>
                          <a:cs typeface="ＭＳ Ｐゴシック" charset="0"/>
                        </a:rPr>
                        <a:t>0.2675</a:t>
                      </a:r>
                    </a:p>
                  </a:txBody>
                  <a:tcPr marL="44873" marR="44873" horzOverflow="overflow">
                    <a:lnL w="12700" cap="flat" cmpd="sng" algn="ctr">
                      <a:solidFill>
                        <a:schemeClr val="bg1"/>
                      </a:solidFill>
                      <a:prstDash val="solid"/>
                      <a:round/>
                      <a:headEnd type="none" w="med" len="med"/>
                      <a:tailEnd type="none" w="med" len="med"/>
                    </a:lnL>
                    <a:lnR w="5715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a:noFill/>
                    </a:lnTlToBr>
                    <a:lnBlToTr>
                      <a:noFill/>
                    </a:lnBlToTr>
                    <a:solidFill>
                      <a:srgbClr val="E9EBED"/>
                    </a:solidFill>
                  </a:tcPr>
                </a:tc>
                <a:extLst>
                  <a:ext uri="{0D108BD9-81ED-4DB2-BD59-A6C34878D82A}">
                    <a16:rowId xmlns:a16="http://schemas.microsoft.com/office/drawing/2014/main" val="10004"/>
                  </a:ext>
                </a:extLst>
              </a:tr>
            </a:tbl>
          </a:graphicData>
        </a:graphic>
      </p:graphicFrame>
      <p:sp>
        <p:nvSpPr>
          <p:cNvPr id="30763" name="Content Placeholder 10"/>
          <p:cNvSpPr>
            <a:spLocks noGrp="1"/>
          </p:cNvSpPr>
          <p:nvPr>
            <p:ph sz="half" idx="2"/>
          </p:nvPr>
        </p:nvSpPr>
        <p:spPr>
          <a:xfrm>
            <a:off x="762000" y="3810000"/>
            <a:ext cx="7239000" cy="2667000"/>
          </a:xfrm>
        </p:spPr>
        <p:txBody>
          <a:bodyPr/>
          <a:lstStyle/>
          <a:p>
            <a:pPr eaLnBrk="1" hangingPunct="1">
              <a:lnSpc>
                <a:spcPct val="90000"/>
              </a:lnSpc>
            </a:pPr>
            <a:r>
              <a:rPr lang="en-US" sz="2600" dirty="0">
                <a:latin typeface="Calibri" charset="0"/>
                <a:ea typeface="ＭＳ Ｐゴシック" charset="0"/>
                <a:cs typeface="ＭＳ Ｐゴシック" charset="0"/>
              </a:rPr>
              <a:t>At best the results are about equal to Lemur</a:t>
            </a:r>
          </a:p>
          <a:p>
            <a:pPr lvl="1" eaLnBrk="1" hangingPunct="1">
              <a:lnSpc>
                <a:spcPct val="90000"/>
              </a:lnSpc>
            </a:pPr>
            <a:r>
              <a:rPr lang="en-US" sz="2200" dirty="0">
                <a:latin typeface="Calibri" charset="0"/>
                <a:ea typeface="ＭＳ Ｐゴシック" charset="0"/>
              </a:rPr>
              <a:t>Actually a little bit below</a:t>
            </a:r>
          </a:p>
          <a:p>
            <a:pPr eaLnBrk="1" hangingPunct="1">
              <a:lnSpc>
                <a:spcPct val="90000"/>
              </a:lnSpc>
            </a:pPr>
            <a:r>
              <a:rPr lang="en-US" sz="2600" dirty="0">
                <a:latin typeface="Calibri" charset="0"/>
                <a:ea typeface="ＭＳ Ｐゴシック" charset="0"/>
                <a:cs typeface="ＭＳ Ｐゴシック" charset="0"/>
              </a:rPr>
              <a:t>Paper’s advertisement: Easy to add more features</a:t>
            </a:r>
          </a:p>
          <a:p>
            <a:pPr lvl="1" eaLnBrk="1" hangingPunct="1">
              <a:lnSpc>
                <a:spcPct val="90000"/>
              </a:lnSpc>
            </a:pPr>
            <a:r>
              <a:rPr lang="en-US" sz="2200" dirty="0">
                <a:latin typeface="Calibri" charset="0"/>
                <a:ea typeface="ＭＳ Ｐゴシック" charset="0"/>
              </a:rPr>
              <a:t>This is illustrated on a homepage finding task on WT10G:</a:t>
            </a:r>
          </a:p>
          <a:p>
            <a:pPr lvl="2" eaLnBrk="1" hangingPunct="1">
              <a:lnSpc>
                <a:spcPct val="90000"/>
              </a:lnSpc>
            </a:pPr>
            <a:r>
              <a:rPr lang="en-US" sz="1800" dirty="0">
                <a:latin typeface="Calibri" charset="0"/>
                <a:ea typeface="ＭＳ Ｐゴシック" charset="0"/>
              </a:rPr>
              <a:t>Baseline Lemur 52% success@10, baseline SVM 58%</a:t>
            </a:r>
          </a:p>
          <a:p>
            <a:pPr lvl="2" eaLnBrk="1" hangingPunct="1">
              <a:lnSpc>
                <a:spcPct val="90000"/>
              </a:lnSpc>
            </a:pPr>
            <a:r>
              <a:rPr lang="en-US" sz="1800" dirty="0">
                <a:latin typeface="Calibri" charset="0"/>
                <a:ea typeface="ＭＳ Ｐゴシック" charset="0"/>
              </a:rPr>
              <a:t>SVM with URL-depth, and in-link features: 78% success@10</a:t>
            </a:r>
          </a:p>
          <a:p>
            <a:pPr lvl="1" eaLnBrk="1" hangingPunct="1">
              <a:lnSpc>
                <a:spcPct val="90000"/>
              </a:lnSpc>
            </a:pPr>
            <a:endParaRPr lang="en-US" sz="2200" dirty="0">
              <a:latin typeface="Calibri" charset="0"/>
              <a:ea typeface="ＭＳ Ｐゴシック"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“Learning to rank”</a:t>
            </a:r>
          </a:p>
        </p:txBody>
      </p:sp>
      <p:sp>
        <p:nvSpPr>
          <p:cNvPr id="31746" name="Content Placeholder 2"/>
          <p:cNvSpPr>
            <a:spLocks noGrp="1"/>
          </p:cNvSpPr>
          <p:nvPr>
            <p:ph idx="1"/>
          </p:nvPr>
        </p:nvSpPr>
        <p:spPr>
          <a:xfrm>
            <a:off x="457200" y="1600200"/>
            <a:ext cx="8382000" cy="4953000"/>
          </a:xfrm>
        </p:spPr>
        <p:txBody>
          <a:bodyPr/>
          <a:lstStyle/>
          <a:p>
            <a:pPr eaLnBrk="1" hangingPunct="1"/>
            <a:r>
              <a:rPr lang="en-US" dirty="0">
                <a:latin typeface="Calibri" charset="0"/>
                <a:ea typeface="ＭＳ Ｐゴシック" charset="0"/>
                <a:cs typeface="ＭＳ Ｐゴシック" charset="0"/>
              </a:rPr>
              <a:t>Classification probably isn’t the right way to think about approaching ad hoc IR:</a:t>
            </a:r>
          </a:p>
          <a:p>
            <a:pPr lvl="1" eaLnBrk="1" hangingPunct="1"/>
            <a:r>
              <a:rPr lang="en-US" dirty="0">
                <a:latin typeface="Calibri" charset="0"/>
                <a:ea typeface="ＭＳ Ｐゴシック" charset="0"/>
              </a:rPr>
              <a:t>Classification problems: Map to an unordered set of classes</a:t>
            </a:r>
          </a:p>
          <a:p>
            <a:pPr lvl="1" eaLnBrk="1" hangingPunct="1"/>
            <a:r>
              <a:rPr lang="en-US" dirty="0">
                <a:latin typeface="Calibri" charset="0"/>
                <a:ea typeface="ＭＳ Ｐゴシック" charset="0"/>
              </a:rPr>
              <a:t>Regression problems: Map to a real value </a:t>
            </a:r>
            <a:r>
              <a:rPr lang="en-US" dirty="0">
                <a:solidFill>
                  <a:srgbClr val="139CB7"/>
                </a:solidFill>
                <a:latin typeface="Calibri" charset="0"/>
                <a:ea typeface="ＭＳ Ｐゴシック" charset="0"/>
              </a:rPr>
              <a:t>[See PA3]</a:t>
            </a:r>
          </a:p>
          <a:p>
            <a:pPr lvl="1" eaLnBrk="1" hangingPunct="1"/>
            <a:r>
              <a:rPr lang="en-US" dirty="0">
                <a:latin typeface="Calibri" charset="0"/>
                <a:ea typeface="ＭＳ Ｐゴシック" charset="0"/>
              </a:rPr>
              <a:t>Ordinal regression (or “ranking”) problems: Map to an </a:t>
            </a:r>
            <a:r>
              <a:rPr lang="en-US" i="1" dirty="0">
                <a:latin typeface="Calibri" charset="0"/>
                <a:ea typeface="ＭＳ Ｐゴシック" charset="0"/>
              </a:rPr>
              <a:t>ordered</a:t>
            </a:r>
            <a:r>
              <a:rPr lang="en-US" dirty="0">
                <a:latin typeface="Calibri" charset="0"/>
                <a:ea typeface="ＭＳ Ｐゴシック" charset="0"/>
              </a:rPr>
              <a:t> set of classes</a:t>
            </a:r>
          </a:p>
          <a:p>
            <a:pPr lvl="2" eaLnBrk="1" hangingPunct="1"/>
            <a:r>
              <a:rPr lang="en-US" dirty="0">
                <a:latin typeface="Calibri" charset="0"/>
                <a:ea typeface="ＭＳ Ｐゴシック" charset="0"/>
              </a:rPr>
              <a:t>A fairly obscure sub-branch of statistics, but what we want here</a:t>
            </a:r>
          </a:p>
          <a:p>
            <a:pPr eaLnBrk="1" hangingPunct="1"/>
            <a:r>
              <a:rPr lang="en-US" dirty="0">
                <a:latin typeface="Calibri" charset="0"/>
                <a:ea typeface="ＭＳ Ｐゴシック" charset="0"/>
                <a:cs typeface="ＭＳ Ｐゴシック" charset="0"/>
              </a:rPr>
              <a:t>This formulation gives extra power:</a:t>
            </a:r>
          </a:p>
          <a:p>
            <a:pPr lvl="1" eaLnBrk="1" hangingPunct="1"/>
            <a:r>
              <a:rPr lang="en-US" dirty="0">
                <a:latin typeface="Calibri" charset="0"/>
                <a:ea typeface="ＭＳ Ｐゴシック" charset="0"/>
              </a:rPr>
              <a:t>Relations between relevance levels are modeled</a:t>
            </a:r>
          </a:p>
          <a:p>
            <a:pPr lvl="1" eaLnBrk="1" hangingPunct="1"/>
            <a:r>
              <a:rPr lang="en-US" b="1" dirty="0">
                <a:latin typeface="Calibri" charset="0"/>
                <a:ea typeface="ＭＳ Ｐゴシック" charset="0"/>
              </a:rPr>
              <a:t>Documents are good versus other documents for a query given collection</a:t>
            </a:r>
            <a:r>
              <a:rPr lang="en-US" dirty="0">
                <a:latin typeface="Calibri" charset="0"/>
                <a:ea typeface="ＭＳ Ｐゴシック" charset="0"/>
              </a:rPr>
              <a:t>; not an absolute scale of goodness</a:t>
            </a:r>
          </a:p>
        </p:txBody>
      </p:sp>
      <p:sp>
        <p:nvSpPr>
          <p:cNvPr id="31747" name="TextBox 3"/>
          <p:cNvSpPr txBox="1">
            <a:spLocks noChangeArrowheads="1"/>
          </p:cNvSpPr>
          <p:nvPr/>
        </p:nvSpPr>
        <p:spPr bwMode="auto">
          <a:xfrm>
            <a:off x="7620000" y="-33338"/>
            <a:ext cx="10858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BFCFF"/>
                </a:solidFill>
                <a:latin typeface="Calibri" charset="0"/>
              </a:rPr>
              <a:t>Sec. 15.4.2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“Learning to rank”</a:t>
            </a:r>
            <a:endParaRPr lang="en-US" sz="2200">
              <a:solidFill>
                <a:srgbClr val="437085"/>
              </a:solidFill>
              <a:latin typeface="Calibri" charset="0"/>
              <a:ea typeface="ＭＳ Ｐゴシック" charset="0"/>
              <a:cs typeface="ＭＳ Ｐゴシック" charset="0"/>
            </a:endParaRPr>
          </a:p>
        </p:txBody>
      </p:sp>
      <p:sp>
        <p:nvSpPr>
          <p:cNvPr id="32770" name="Content Placeholder 2"/>
          <p:cNvSpPr>
            <a:spLocks noGrp="1"/>
          </p:cNvSpPr>
          <p:nvPr>
            <p:ph idx="1"/>
          </p:nvPr>
        </p:nvSpPr>
        <p:spPr/>
        <p:txBody>
          <a:bodyPr/>
          <a:lstStyle/>
          <a:p>
            <a:pPr eaLnBrk="1" hangingPunct="1">
              <a:lnSpc>
                <a:spcPct val="90000"/>
              </a:lnSpc>
            </a:pPr>
            <a:r>
              <a:rPr lang="en-US" sz="2600" dirty="0">
                <a:latin typeface="Calibri" charset="0"/>
                <a:ea typeface="ＭＳ Ｐゴシック" charset="0"/>
                <a:cs typeface="ＭＳ Ｐゴシック" charset="0"/>
              </a:rPr>
              <a:t>Assume a number of categories </a:t>
            </a:r>
            <a:r>
              <a:rPr lang="en-US" sz="2600" b="1" i="1" dirty="0">
                <a:latin typeface="Calibri" charset="0"/>
                <a:ea typeface="ＭＳ Ｐゴシック" charset="0"/>
                <a:cs typeface="ＭＳ Ｐゴシック" charset="0"/>
              </a:rPr>
              <a:t>C</a:t>
            </a:r>
            <a:r>
              <a:rPr lang="en-US" sz="2600" i="1" dirty="0">
                <a:latin typeface="Calibri" charset="0"/>
                <a:ea typeface="ＭＳ Ｐゴシック" charset="0"/>
                <a:cs typeface="ＭＳ Ｐゴシック" charset="0"/>
              </a:rPr>
              <a:t> </a:t>
            </a:r>
            <a:r>
              <a:rPr lang="en-US" sz="2600" dirty="0">
                <a:latin typeface="Calibri" charset="0"/>
                <a:ea typeface="ＭＳ Ｐゴシック" charset="0"/>
                <a:cs typeface="ＭＳ Ｐゴシック" charset="0"/>
              </a:rPr>
              <a:t>of relevance exist</a:t>
            </a:r>
          </a:p>
          <a:p>
            <a:pPr lvl="1" eaLnBrk="1" hangingPunct="1">
              <a:lnSpc>
                <a:spcPct val="90000"/>
              </a:lnSpc>
            </a:pPr>
            <a:r>
              <a:rPr lang="en-US" sz="2200" dirty="0">
                <a:latin typeface="Calibri" charset="0"/>
                <a:ea typeface="ＭＳ Ｐゴシック" charset="0"/>
              </a:rPr>
              <a:t>These are totally ordered: </a:t>
            </a:r>
            <a:r>
              <a:rPr lang="en-US" sz="2200" i="1" dirty="0">
                <a:latin typeface="Calibri" charset="0"/>
                <a:ea typeface="ＭＳ Ｐゴシック" charset="0"/>
              </a:rPr>
              <a:t>c</a:t>
            </a:r>
            <a:r>
              <a:rPr lang="en-US" sz="2200" baseline="-25000" dirty="0">
                <a:latin typeface="Calibri" charset="0"/>
                <a:ea typeface="ＭＳ Ｐゴシック" charset="0"/>
              </a:rPr>
              <a:t>1</a:t>
            </a:r>
            <a:r>
              <a:rPr lang="en-US" sz="2200" dirty="0">
                <a:latin typeface="Calibri" charset="0"/>
                <a:ea typeface="ＭＳ Ｐゴシック" charset="0"/>
              </a:rPr>
              <a:t> &lt; </a:t>
            </a:r>
            <a:r>
              <a:rPr lang="en-US" sz="2200" i="1" dirty="0">
                <a:latin typeface="Calibri" charset="0"/>
                <a:ea typeface="ＭＳ Ｐゴシック" charset="0"/>
              </a:rPr>
              <a:t>c</a:t>
            </a:r>
            <a:r>
              <a:rPr lang="en-US" sz="2200" baseline="-25000" dirty="0">
                <a:latin typeface="Calibri" charset="0"/>
                <a:ea typeface="ＭＳ Ｐゴシック" charset="0"/>
              </a:rPr>
              <a:t>2</a:t>
            </a:r>
            <a:r>
              <a:rPr lang="en-US" sz="2200" dirty="0">
                <a:latin typeface="Calibri" charset="0"/>
                <a:ea typeface="ＭＳ Ｐゴシック" charset="0"/>
              </a:rPr>
              <a:t> &lt; … &lt; </a:t>
            </a:r>
            <a:r>
              <a:rPr lang="en-US" sz="2200" i="1" dirty="0" err="1">
                <a:latin typeface="Calibri" charset="0"/>
                <a:ea typeface="ＭＳ Ｐゴシック" charset="0"/>
              </a:rPr>
              <a:t>c</a:t>
            </a:r>
            <a:r>
              <a:rPr lang="en-US" sz="2200" i="1" baseline="-25000" dirty="0" err="1">
                <a:latin typeface="Calibri" charset="0"/>
                <a:ea typeface="ＭＳ Ｐゴシック" charset="0"/>
              </a:rPr>
              <a:t>J</a:t>
            </a:r>
            <a:endParaRPr lang="en-US" sz="2200" i="1" baseline="-25000" dirty="0">
              <a:latin typeface="Calibri" charset="0"/>
              <a:ea typeface="ＭＳ Ｐゴシック" charset="0"/>
            </a:endParaRPr>
          </a:p>
          <a:p>
            <a:pPr lvl="1" eaLnBrk="1" hangingPunct="1">
              <a:lnSpc>
                <a:spcPct val="90000"/>
              </a:lnSpc>
            </a:pPr>
            <a:r>
              <a:rPr lang="en-US" sz="2200" dirty="0">
                <a:latin typeface="Calibri" charset="0"/>
                <a:ea typeface="ＭＳ Ｐゴシック" charset="0"/>
              </a:rPr>
              <a:t>This is the ordinal regression setup</a:t>
            </a:r>
          </a:p>
          <a:p>
            <a:pPr eaLnBrk="1" hangingPunct="1">
              <a:lnSpc>
                <a:spcPct val="90000"/>
              </a:lnSpc>
            </a:pPr>
            <a:r>
              <a:rPr lang="en-US" sz="2600" dirty="0">
                <a:latin typeface="Calibri" charset="0"/>
                <a:ea typeface="ＭＳ Ｐゴシック" charset="0"/>
                <a:cs typeface="ＭＳ Ｐゴシック" charset="0"/>
              </a:rPr>
              <a:t>Assume training data is available consisting of document-query pairs (</a:t>
            </a:r>
            <a:r>
              <a:rPr lang="en-US" sz="2600" i="1" dirty="0">
                <a:latin typeface="Calibri" charset="0"/>
                <a:ea typeface="ＭＳ Ｐゴシック" charset="0"/>
                <a:cs typeface="ＭＳ Ｐゴシック" charset="0"/>
              </a:rPr>
              <a:t>d</a:t>
            </a:r>
            <a:r>
              <a:rPr lang="en-US" sz="2600" dirty="0">
                <a:latin typeface="Calibri" charset="0"/>
                <a:ea typeface="ＭＳ Ｐゴシック" charset="0"/>
                <a:cs typeface="ＭＳ Ｐゴシック" charset="0"/>
              </a:rPr>
              <a:t>, </a:t>
            </a:r>
            <a:r>
              <a:rPr lang="en-US" sz="2600" i="1" dirty="0">
                <a:latin typeface="Calibri" charset="0"/>
                <a:ea typeface="ＭＳ Ｐゴシック" charset="0"/>
                <a:cs typeface="ＭＳ Ｐゴシック" charset="0"/>
              </a:rPr>
              <a:t>q</a:t>
            </a:r>
            <a:r>
              <a:rPr lang="en-US" sz="2600" dirty="0">
                <a:latin typeface="Calibri" charset="0"/>
                <a:ea typeface="ＭＳ Ｐゴシック" charset="0"/>
                <a:cs typeface="ＭＳ Ｐゴシック" charset="0"/>
              </a:rPr>
              <a:t>) represented as feature vectors x</a:t>
            </a:r>
            <a:r>
              <a:rPr lang="en-US" sz="2600" i="1" baseline="-25000" dirty="0">
                <a:latin typeface="Calibri" charset="0"/>
                <a:ea typeface="ＭＳ Ｐゴシック" charset="0"/>
                <a:cs typeface="ＭＳ Ｐゴシック" charset="0"/>
              </a:rPr>
              <a:t>i</a:t>
            </a:r>
            <a:r>
              <a:rPr lang="en-US" sz="2600" dirty="0">
                <a:latin typeface="Calibri" charset="0"/>
                <a:ea typeface="ＭＳ Ｐゴシック" charset="0"/>
                <a:cs typeface="ＭＳ Ｐゴシック" charset="0"/>
              </a:rPr>
              <a:t> with relevance ranking </a:t>
            </a:r>
            <a:r>
              <a:rPr lang="en-US" sz="2600" i="1" dirty="0">
                <a:latin typeface="Calibri" charset="0"/>
                <a:ea typeface="ＭＳ Ｐゴシック" charset="0"/>
                <a:cs typeface="ＭＳ Ｐゴシック" charset="0"/>
              </a:rPr>
              <a:t>c</a:t>
            </a:r>
            <a:r>
              <a:rPr lang="en-US" sz="2600" i="1" baseline="-25000" dirty="0">
                <a:latin typeface="Calibri" charset="0"/>
                <a:ea typeface="ＭＳ Ｐゴシック" charset="0"/>
                <a:cs typeface="ＭＳ Ｐゴシック" charset="0"/>
              </a:rPr>
              <a:t>i</a:t>
            </a:r>
          </a:p>
          <a:p>
            <a:pPr marL="0" indent="0" eaLnBrk="1" hangingPunct="1">
              <a:lnSpc>
                <a:spcPct val="90000"/>
              </a:lnSpc>
              <a:buNone/>
            </a:pPr>
            <a:endParaRPr lang="en-US" sz="2600" baseline="-25000" dirty="0">
              <a:latin typeface="Calibri" charset="0"/>
              <a:ea typeface="ＭＳ Ｐゴシック" charset="0"/>
              <a:cs typeface="ＭＳ Ｐゴシック"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64B-B863-4C46-B0A9-3067759C01A9}"/>
              </a:ext>
            </a:extLst>
          </p:cNvPr>
          <p:cNvSpPr>
            <a:spLocks noGrp="1"/>
          </p:cNvSpPr>
          <p:nvPr>
            <p:ph type="title"/>
          </p:nvPr>
        </p:nvSpPr>
        <p:spPr/>
        <p:txBody>
          <a:bodyPr/>
          <a:lstStyle/>
          <a:p>
            <a:r>
              <a:rPr lang="en-US" dirty="0"/>
              <a:t>Algorithms used for ranking in search</a:t>
            </a:r>
          </a:p>
        </p:txBody>
      </p:sp>
      <p:sp>
        <p:nvSpPr>
          <p:cNvPr id="3" name="Content Placeholder 2">
            <a:extLst>
              <a:ext uri="{FF2B5EF4-FFF2-40B4-BE49-F238E27FC236}">
                <a16:creationId xmlns:a16="http://schemas.microsoft.com/office/drawing/2014/main" id="{803B5509-2F71-8C4E-B4A2-79127EA546FA}"/>
              </a:ext>
            </a:extLst>
          </p:cNvPr>
          <p:cNvSpPr>
            <a:spLocks noGrp="1"/>
          </p:cNvSpPr>
          <p:nvPr>
            <p:ph idx="1"/>
          </p:nvPr>
        </p:nvSpPr>
        <p:spPr/>
        <p:txBody>
          <a:bodyPr/>
          <a:lstStyle/>
          <a:p>
            <a:r>
              <a:rPr lang="en-US" dirty="0"/>
              <a:t>Support Vector Machines (</a:t>
            </a:r>
            <a:r>
              <a:rPr lang="en-US" dirty="0" err="1"/>
              <a:t>Vapnik</a:t>
            </a:r>
            <a:r>
              <a:rPr lang="en-US" dirty="0"/>
              <a:t>, 1995)</a:t>
            </a:r>
          </a:p>
          <a:p>
            <a:pPr lvl="1"/>
            <a:r>
              <a:rPr lang="en-US" dirty="0"/>
              <a:t>Adapted to ranking: Ranking SVM (</a:t>
            </a:r>
            <a:r>
              <a:rPr lang="en-US" dirty="0" err="1"/>
              <a:t>Joachims</a:t>
            </a:r>
            <a:r>
              <a:rPr lang="en-US" dirty="0"/>
              <a:t> 2002)</a:t>
            </a:r>
          </a:p>
          <a:p>
            <a:r>
              <a:rPr lang="en-US" dirty="0"/>
              <a:t>Neural Nets: </a:t>
            </a:r>
            <a:r>
              <a:rPr lang="en-US" dirty="0" err="1"/>
              <a:t>RankNet</a:t>
            </a:r>
            <a:r>
              <a:rPr lang="en-US" dirty="0"/>
              <a:t> (Burges et al., 2006) </a:t>
            </a:r>
          </a:p>
          <a:p>
            <a:r>
              <a:rPr lang="en-US" dirty="0"/>
              <a:t>Tree Ensembles </a:t>
            </a:r>
          </a:p>
          <a:p>
            <a:pPr lvl="1"/>
            <a:r>
              <a:rPr lang="en-US" dirty="0"/>
              <a:t>Random Forests (</a:t>
            </a:r>
            <a:r>
              <a:rPr lang="en-US" dirty="0" err="1"/>
              <a:t>Breiman</a:t>
            </a:r>
            <a:r>
              <a:rPr lang="en-US" dirty="0"/>
              <a:t> and </a:t>
            </a:r>
            <a:r>
              <a:rPr lang="en-US" dirty="0" err="1"/>
              <a:t>Schapire</a:t>
            </a:r>
            <a:r>
              <a:rPr lang="en-US" dirty="0"/>
              <a:t>, 2001) </a:t>
            </a:r>
          </a:p>
          <a:p>
            <a:pPr lvl="1"/>
            <a:r>
              <a:rPr lang="en-US" dirty="0"/>
              <a:t>Boosted Decision Trees </a:t>
            </a:r>
          </a:p>
          <a:p>
            <a:pPr lvl="2"/>
            <a:r>
              <a:rPr lang="en-US" dirty="0"/>
              <a:t>Multiple Additive Regression Trees (Friedman, 1999) </a:t>
            </a:r>
          </a:p>
          <a:p>
            <a:pPr lvl="2"/>
            <a:r>
              <a:rPr lang="en-US" dirty="0"/>
              <a:t>Gradient-boosted decision trees: </a:t>
            </a:r>
            <a:r>
              <a:rPr lang="en-US" dirty="0" err="1"/>
              <a:t>LambdaMART</a:t>
            </a:r>
            <a:r>
              <a:rPr lang="en-US" dirty="0"/>
              <a:t> (Burges, 2010)</a:t>
            </a:r>
          </a:p>
          <a:p>
            <a:pPr lvl="2"/>
            <a:r>
              <a:rPr lang="en-US" dirty="0"/>
              <a:t>Used by all search engines? AltaVista, Yahoo!, Bing, Yandex, … </a:t>
            </a:r>
          </a:p>
          <a:p>
            <a:r>
              <a:rPr lang="en-US" dirty="0"/>
              <a:t>All top teams in the 2010 Yahoo! Learning to Rank Challenge used combinations with Tree Ensembles! </a:t>
            </a:r>
          </a:p>
          <a:p>
            <a:endParaRPr lang="en-US" dirty="0"/>
          </a:p>
        </p:txBody>
      </p:sp>
    </p:spTree>
    <p:extLst>
      <p:ext uri="{BB962C8B-B14F-4D97-AF65-F5344CB8AC3E}">
        <p14:creationId xmlns:p14="http://schemas.microsoft.com/office/powerpoint/2010/main" val="706313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E7B6-5FBD-E247-8778-B64FABF1DC45}"/>
              </a:ext>
            </a:extLst>
          </p:cNvPr>
          <p:cNvSpPr>
            <a:spLocks noGrp="1"/>
          </p:cNvSpPr>
          <p:nvPr>
            <p:ph type="title"/>
          </p:nvPr>
        </p:nvSpPr>
        <p:spPr/>
        <p:txBody>
          <a:bodyPr/>
          <a:lstStyle/>
          <a:p>
            <a:r>
              <a:rPr lang="en-US" dirty="0"/>
              <a:t>Yahoo! Learning to Rank Challenge</a:t>
            </a:r>
          </a:p>
        </p:txBody>
      </p:sp>
      <p:sp>
        <p:nvSpPr>
          <p:cNvPr id="3" name="Content Placeholder 2">
            <a:extLst>
              <a:ext uri="{FF2B5EF4-FFF2-40B4-BE49-F238E27FC236}">
                <a16:creationId xmlns:a16="http://schemas.microsoft.com/office/drawing/2014/main" id="{711BAF76-93B7-C546-A323-9CA98601AA7A}"/>
              </a:ext>
            </a:extLst>
          </p:cNvPr>
          <p:cNvSpPr>
            <a:spLocks noGrp="1"/>
          </p:cNvSpPr>
          <p:nvPr>
            <p:ph idx="1"/>
          </p:nvPr>
        </p:nvSpPr>
        <p:spPr>
          <a:xfrm>
            <a:off x="457200" y="1600200"/>
            <a:ext cx="8458200" cy="4953000"/>
          </a:xfrm>
        </p:spPr>
        <p:txBody>
          <a:bodyPr/>
          <a:lstStyle/>
          <a:p>
            <a:pPr marL="0" indent="0">
              <a:buNone/>
            </a:pPr>
            <a:r>
              <a:rPr lang="en-US" dirty="0">
                <a:solidFill>
                  <a:schemeClr val="accent3"/>
                </a:solidFill>
              </a:rPr>
              <a:t>(Chapelle and Chang, 2011)</a:t>
            </a:r>
          </a:p>
          <a:p>
            <a:r>
              <a:rPr lang="en-US" dirty="0"/>
              <a:t>Yahoo! </a:t>
            </a:r>
            <a:r>
              <a:rPr lang="en-US" dirty="0" err="1"/>
              <a:t>Webscope</a:t>
            </a:r>
            <a:r>
              <a:rPr lang="en-US" dirty="0"/>
              <a:t> dataset : 36,251 queries, 883k documents, 700 features, 5 ranking levels</a:t>
            </a:r>
          </a:p>
          <a:p>
            <a:pPr lvl="1"/>
            <a:r>
              <a:rPr lang="en-US" dirty="0"/>
              <a:t>Ratings: Perfect (navigational), Excellent, Good, Fair, Bad</a:t>
            </a:r>
          </a:p>
          <a:p>
            <a:pPr lvl="1"/>
            <a:r>
              <a:rPr lang="en-US" dirty="0"/>
              <a:t>Real web data from U.S. and “an Asian country” </a:t>
            </a:r>
          </a:p>
          <a:p>
            <a:pPr lvl="1"/>
            <a:r>
              <a:rPr lang="en-US" dirty="0"/>
              <a:t>set-1: 473,134 feature vectors; 519 features; 19,944 queries</a:t>
            </a:r>
          </a:p>
          <a:p>
            <a:pPr lvl="1"/>
            <a:r>
              <a:rPr lang="en-US" dirty="0"/>
              <a:t>set-2: 34,815 feature vectors; 596 features; 1,266 queries</a:t>
            </a:r>
          </a:p>
          <a:p>
            <a:r>
              <a:rPr lang="en-US" dirty="0"/>
              <a:t>Winner (Burges et al.) was linear combo of 12 models:</a:t>
            </a:r>
          </a:p>
          <a:p>
            <a:pPr lvl="1"/>
            <a:r>
              <a:rPr lang="en-US" dirty="0"/>
              <a:t>8 Tree Ensembles (</a:t>
            </a:r>
            <a:r>
              <a:rPr lang="en-US" dirty="0" err="1"/>
              <a:t>LambdaMART</a:t>
            </a:r>
            <a:r>
              <a:rPr lang="en-US" dirty="0"/>
              <a:t>) </a:t>
            </a:r>
          </a:p>
          <a:p>
            <a:pPr lvl="1"/>
            <a:r>
              <a:rPr lang="en-US" dirty="0"/>
              <a:t>2 </a:t>
            </a:r>
            <a:r>
              <a:rPr lang="en-US" dirty="0" err="1"/>
              <a:t>LambdaRank</a:t>
            </a:r>
            <a:r>
              <a:rPr lang="en-US" dirty="0"/>
              <a:t> Neural Nets</a:t>
            </a:r>
          </a:p>
          <a:p>
            <a:pPr lvl="1"/>
            <a:r>
              <a:rPr lang="en-US" dirty="0"/>
              <a:t>2 Logistic regression models</a:t>
            </a:r>
          </a:p>
        </p:txBody>
      </p:sp>
    </p:spTree>
    <p:extLst>
      <p:ext uri="{BB962C8B-B14F-4D97-AF65-F5344CB8AC3E}">
        <p14:creationId xmlns:p14="http://schemas.microsoft.com/office/powerpoint/2010/main" val="394725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Machine learning for IR ranking?</a:t>
            </a:r>
          </a:p>
        </p:txBody>
      </p:sp>
      <p:sp>
        <p:nvSpPr>
          <p:cNvPr id="16386" name="Content Placeholder 2"/>
          <p:cNvSpPr>
            <a:spLocks noGrp="1"/>
          </p:cNvSpPr>
          <p:nvPr>
            <p:ph idx="1"/>
          </p:nvPr>
        </p:nvSpPr>
        <p:spPr>
          <a:xfrm>
            <a:off x="457200" y="1600200"/>
            <a:ext cx="8534400" cy="4953000"/>
          </a:xfrm>
        </p:spPr>
        <p:txBody>
          <a:bodyPr/>
          <a:lstStyle/>
          <a:p>
            <a:pPr eaLnBrk="1" hangingPunct="1">
              <a:defRPr/>
            </a:pPr>
            <a:r>
              <a:rPr lang="en-US" dirty="0">
                <a:latin typeface="Calibri" charset="0"/>
                <a:ea typeface="ＭＳ Ｐゴシック" charset="0"/>
                <a:cs typeface="ＭＳ Ｐゴシック" charset="0"/>
              </a:rPr>
              <a:t>We’ve looked at methods for ranking documents in IR</a:t>
            </a:r>
          </a:p>
          <a:p>
            <a:pPr lvl="1" eaLnBrk="1" hangingPunct="1">
              <a:defRPr/>
            </a:pPr>
            <a:r>
              <a:rPr lang="en-US" sz="2000" dirty="0">
                <a:latin typeface="Calibri" charset="0"/>
                <a:ea typeface="ＭＳ Ｐゴシック" charset="0"/>
              </a:rPr>
              <a:t>Cosine similarity, inverse document frequency, BM25, proximity, pivoted document length normalization, (will look at) </a:t>
            </a:r>
            <a:r>
              <a:rPr lang="en-US" sz="2000" dirty="0" err="1">
                <a:latin typeface="Calibri" charset="0"/>
                <a:ea typeface="ＭＳ Ｐゴシック" charset="0"/>
              </a:rPr>
              <a:t>Pagerank</a:t>
            </a:r>
            <a:r>
              <a:rPr lang="en-US" sz="2000" dirty="0">
                <a:latin typeface="Calibri" charset="0"/>
                <a:ea typeface="ＭＳ Ｐゴシック" charset="0"/>
              </a:rPr>
              <a:t>, …</a:t>
            </a:r>
          </a:p>
          <a:p>
            <a:pPr eaLnBrk="1" hangingPunct="1">
              <a:defRPr/>
            </a:pPr>
            <a:r>
              <a:rPr lang="en-US" dirty="0">
                <a:latin typeface="Calibri" charset="0"/>
                <a:ea typeface="ＭＳ Ｐゴシック" charset="0"/>
                <a:cs typeface="ＭＳ Ｐゴシック" charset="0"/>
              </a:rPr>
              <a:t>We’ve looked at methods for classifying documents using supervised machine learning classifiers</a:t>
            </a:r>
          </a:p>
          <a:p>
            <a:pPr lvl="1" eaLnBrk="1" hangingPunct="1">
              <a:defRPr/>
            </a:pPr>
            <a:r>
              <a:rPr lang="en-US" dirty="0" err="1">
                <a:latin typeface="Calibri" charset="0"/>
                <a:ea typeface="ＭＳ Ｐゴシック" charset="0"/>
              </a:rPr>
              <a:t>Rocchio</a:t>
            </a:r>
            <a:r>
              <a:rPr lang="en-US" dirty="0">
                <a:latin typeface="Calibri" charset="0"/>
                <a:ea typeface="ＭＳ Ｐゴシック" charset="0"/>
              </a:rPr>
              <a:t>, </a:t>
            </a:r>
            <a:r>
              <a:rPr lang="en-US" dirty="0" err="1">
                <a:latin typeface="Calibri" charset="0"/>
                <a:ea typeface="ＭＳ Ｐゴシック" charset="0"/>
              </a:rPr>
              <a:t>kNN</a:t>
            </a:r>
            <a:r>
              <a:rPr lang="en-US" dirty="0">
                <a:latin typeface="Calibri" charset="0"/>
                <a:ea typeface="ＭＳ Ｐゴシック" charset="0"/>
              </a:rPr>
              <a:t>, decision trees, etc.</a:t>
            </a:r>
          </a:p>
          <a:p>
            <a:pPr lvl="1" eaLnBrk="1" hangingPunct="1">
              <a:defRPr/>
            </a:pPr>
            <a:endParaRPr lang="en-US" sz="2000" dirty="0">
              <a:latin typeface="Calibri" charset="0"/>
              <a:ea typeface="ＭＳ Ｐゴシック" charset="0"/>
            </a:endParaRPr>
          </a:p>
          <a:p>
            <a:pPr eaLnBrk="1" hangingPunct="1">
              <a:defRPr/>
            </a:pPr>
            <a:r>
              <a:rPr lang="en-US" dirty="0">
                <a:latin typeface="Calibri" charset="0"/>
                <a:ea typeface="ＭＳ Ｐゴシック" charset="0"/>
                <a:cs typeface="ＭＳ Ｐゴシック" charset="0"/>
              </a:rPr>
              <a:t>Surely we can also use </a:t>
            </a:r>
            <a:r>
              <a:rPr lang="en-US" i="1" dirty="0">
                <a:solidFill>
                  <a:schemeClr val="accent5"/>
                </a:solidFill>
                <a:latin typeface="Calibri" charset="0"/>
                <a:ea typeface="ＭＳ Ｐゴシック" charset="0"/>
                <a:cs typeface="ＭＳ Ｐゴシック" charset="0"/>
              </a:rPr>
              <a:t>machine learning </a:t>
            </a:r>
            <a:r>
              <a:rPr lang="en-US" dirty="0">
                <a:latin typeface="Calibri" charset="0"/>
                <a:ea typeface="ＭＳ Ｐゴシック" charset="0"/>
                <a:cs typeface="ＭＳ Ｐゴシック" charset="0"/>
              </a:rPr>
              <a:t>to rank the documents displayed in search results?</a:t>
            </a:r>
          </a:p>
          <a:p>
            <a:pPr lvl="1" eaLnBrk="1" hangingPunct="1">
              <a:defRPr/>
            </a:pPr>
            <a:r>
              <a:rPr lang="en-US" dirty="0">
                <a:latin typeface="Calibri" charset="0"/>
                <a:ea typeface="ＭＳ Ｐゴシック" charset="0"/>
              </a:rPr>
              <a:t>Sounds like a good idea</a:t>
            </a:r>
          </a:p>
          <a:p>
            <a:pPr lvl="1" eaLnBrk="1" hangingPunct="1">
              <a:defRPr/>
            </a:pPr>
            <a:r>
              <a:rPr lang="en-US" dirty="0">
                <a:latin typeface="Calibri" charset="0"/>
                <a:ea typeface="ＭＳ Ｐゴシック" charset="0"/>
              </a:rPr>
              <a:t>Known as “machine-learned relevance” or “learning to rank”</a:t>
            </a:r>
          </a:p>
        </p:txBody>
      </p:sp>
      <p:sp>
        <p:nvSpPr>
          <p:cNvPr id="16387" name="TextBox 4"/>
          <p:cNvSpPr txBox="1">
            <a:spLocks noChangeArrowheads="1"/>
          </p:cNvSpPr>
          <p:nvPr/>
        </p:nvSpPr>
        <p:spPr bwMode="auto">
          <a:xfrm>
            <a:off x="7620000" y="-33338"/>
            <a:ext cx="93027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BFCFF"/>
                </a:solidFill>
                <a:latin typeface="Calibri" charset="0"/>
              </a:rPr>
              <a:t>Sec. 15.4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086D-81D5-4E40-A2F3-37F7D854E711}"/>
              </a:ext>
            </a:extLst>
          </p:cNvPr>
          <p:cNvSpPr>
            <a:spLocks noGrp="1"/>
          </p:cNvSpPr>
          <p:nvPr>
            <p:ph type="title"/>
          </p:nvPr>
        </p:nvSpPr>
        <p:spPr/>
        <p:txBody>
          <a:bodyPr/>
          <a:lstStyle/>
          <a:p>
            <a:r>
              <a:rPr lang="en-US" dirty="0"/>
              <a:t>Regression trees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B6DD5B-4318-4043-B011-3B423B527D86}"/>
                  </a:ext>
                </a:extLst>
              </p:cNvPr>
              <p:cNvSpPr>
                <a:spLocks noGrp="1"/>
              </p:cNvSpPr>
              <p:nvPr>
                <p:ph idx="1"/>
              </p:nvPr>
            </p:nvSpPr>
            <p:spPr/>
            <p:txBody>
              <a:bodyPr/>
              <a:lstStyle/>
              <a:p>
                <a:r>
                  <a:rPr lang="en-US" dirty="0"/>
                  <a:t>Decision trees can predict a real value</a:t>
                </a:r>
              </a:p>
              <a:p>
                <a:pPr lvl="1"/>
                <a:r>
                  <a:rPr lang="en-US" dirty="0"/>
                  <a:t>They’re then often called “regression trees”</a:t>
                </a:r>
              </a:p>
              <a:p>
                <a:r>
                  <a:rPr lang="en-US" dirty="0"/>
                  <a:t>The value of a leaf node is the mean of all instances at the leaf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acc>
                  </m:oMath>
                </a14:m>
                <a:endParaRPr lang="en-US" dirty="0"/>
              </a:p>
              <a:p>
                <a:r>
                  <a:rPr lang="en-US" dirty="0"/>
                  <a:t>Splitting criterion: Standard Deviation Reduction</a:t>
                </a:r>
              </a:p>
              <a:p>
                <a:pPr lvl="1"/>
                <a:r>
                  <a:rPr lang="en-US" dirty="0"/>
                  <a:t>Choose split value to minimize the variance (standard deviation </a:t>
                </a:r>
                <a14:m>
                  <m:oMath xmlns:m="http://schemas.openxmlformats.org/officeDocument/2006/math">
                    <m:r>
                      <a:rPr lang="en-US" i="1" dirty="0" smtClean="0">
                        <a:latin typeface="Cambria Math" panose="02040503050406030204" pitchFamily="18" charset="0"/>
                      </a:rPr>
                      <m:t>𝑆𝐷</m:t>
                    </m:r>
                  </m:oMath>
                </a14:m>
                <a:r>
                  <a:rPr lang="en-US" dirty="0"/>
                  <a:t>) of the values in each subset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of </a:t>
                </a:r>
                <a14:m>
                  <m:oMath xmlns:m="http://schemas.openxmlformats.org/officeDocument/2006/math">
                    <m:r>
                      <a:rPr lang="en-US" b="0" i="1" smtClean="0">
                        <a:latin typeface="Cambria Math" panose="02040503050406030204" pitchFamily="18" charset="0"/>
                      </a:rPr>
                      <m:t>𝑆</m:t>
                    </m:r>
                  </m:oMath>
                </a14:m>
                <a:r>
                  <a:rPr lang="en-US" dirty="0"/>
                  <a:t> induced by split </a:t>
                </a:r>
                <a14:m>
                  <m:oMath xmlns:m="http://schemas.openxmlformats.org/officeDocument/2006/math">
                    <m:r>
                      <a:rPr lang="en-US" i="1" dirty="0" smtClean="0">
                        <a:latin typeface="Cambria Math" panose="02040503050406030204" pitchFamily="18" charset="0"/>
                      </a:rPr>
                      <m:t>𝐴</m:t>
                    </m:r>
                  </m:oMath>
                </a14:m>
                <a:r>
                  <a:rPr lang="en-US" dirty="0"/>
                  <a:t> (normally just a binary split for easy search):</a:t>
                </a:r>
              </a:p>
              <a:p>
                <a:pPr lvl="2"/>
                <a14:m>
                  <m:oMath xmlns:m="http://schemas.openxmlformats.org/officeDocument/2006/math">
                    <m:r>
                      <a:rPr lang="en-US" b="0" i="1" smtClean="0">
                        <a:latin typeface="Cambria Math" panose="02040503050406030204" pitchFamily="18" charset="0"/>
                      </a:rPr>
                      <m:t>𝑆𝐷𝑅</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𝑆𝐷</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r>
                          <a:rPr lang="en-US" b="0" i="1" smtClean="0">
                            <a:latin typeface="Cambria Math" panose="02040503050406030204" pitchFamily="18" charset="0"/>
                          </a:rPr>
                          <m:t>𝑆𝐷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pPr lvl="2"/>
                <a14:m>
                  <m:oMath xmlns:m="http://schemas.openxmlformats.org/officeDocument/2006/math">
                    <m:r>
                      <a:rPr lang="en-US" b="0" i="1" smtClean="0">
                        <a:latin typeface="Cambria Math" panose="02040503050406030204" pitchFamily="18" charset="0"/>
                      </a:rPr>
                      <m:t>𝑆𝐷</m:t>
                    </m:r>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oMath>
                </a14:m>
                <a:endParaRPr lang="en-US" dirty="0"/>
              </a:p>
              <a:p>
                <a:r>
                  <a:rPr lang="en-US" dirty="0"/>
                  <a:t>Termination: cutoff on SD or #examples or tree depth</a:t>
                </a:r>
              </a:p>
            </p:txBody>
          </p:sp>
        </mc:Choice>
        <mc:Fallback>
          <p:sp>
            <p:nvSpPr>
              <p:cNvPr id="3" name="Content Placeholder 2">
                <a:extLst>
                  <a:ext uri="{FF2B5EF4-FFF2-40B4-BE49-F238E27FC236}">
                    <a16:creationId xmlns:a16="http://schemas.microsoft.com/office/drawing/2014/main" id="{B4B6DD5B-4318-4043-B011-3B423B527D86}"/>
                  </a:ext>
                </a:extLst>
              </p:cNvPr>
              <p:cNvSpPr>
                <a:spLocks noGrp="1" noRot="1" noChangeAspect="1" noMove="1" noResize="1" noEditPoints="1" noAdjustHandles="1" noChangeArrowheads="1" noChangeShapeType="1" noTextEdit="1"/>
              </p:cNvSpPr>
              <p:nvPr>
                <p:ph idx="1"/>
              </p:nvPr>
            </p:nvSpPr>
            <p:spPr>
              <a:blipFill>
                <a:blip r:embed="rId2"/>
                <a:stretch>
                  <a:fillRect l="-1389" t="-1279" r="-1389" b="-6138"/>
                </a:stretch>
              </a:blipFill>
            </p:spPr>
            <p:txBody>
              <a:bodyPr/>
              <a:lstStyle/>
              <a:p>
                <a:r>
                  <a:rPr lang="en-US">
                    <a:noFill/>
                  </a:rPr>
                  <a:t> </a:t>
                </a:r>
              </a:p>
            </p:txBody>
          </p:sp>
        </mc:Fallback>
      </mc:AlternateContent>
    </p:spTree>
    <p:extLst>
      <p:ext uri="{BB962C8B-B14F-4D97-AF65-F5344CB8AC3E}">
        <p14:creationId xmlns:p14="http://schemas.microsoft.com/office/powerpoint/2010/main" val="4206096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CCCC-7256-D145-ACB5-910E2023E306}"/>
              </a:ext>
            </a:extLst>
          </p:cNvPr>
          <p:cNvSpPr>
            <a:spLocks noGrp="1"/>
          </p:cNvSpPr>
          <p:nvPr>
            <p:ph type="title"/>
          </p:nvPr>
        </p:nvSpPr>
        <p:spPr/>
        <p:txBody>
          <a:bodyPr/>
          <a:lstStyle/>
          <a:p>
            <a:r>
              <a:rPr lang="en-US" dirty="0"/>
              <a:t>Training a regression tree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582B87-38B6-9C4A-A1CE-BE6343BC6455}"/>
                  </a:ext>
                </a:extLst>
              </p:cNvPr>
              <p:cNvSpPr>
                <a:spLocks noGrp="1"/>
              </p:cNvSpPr>
              <p:nvPr>
                <p:ph idx="1"/>
              </p:nvPr>
            </p:nvSpPr>
            <p:spPr/>
            <p:txBody>
              <a:bodyPr/>
              <a:lstStyle/>
              <a:p>
                <a:r>
                  <a:rPr lang="en-US" dirty="0"/>
                  <a:t>The algorithm searches for split variables and split points, x</a:t>
                </a:r>
                <a:r>
                  <a:rPr lang="en-US" baseline="-25000" dirty="0"/>
                  <a:t>1</a:t>
                </a:r>
                <a:r>
                  <a:rPr lang="en-US" dirty="0"/>
                  <a:t> and v</a:t>
                </a:r>
                <a:r>
                  <a:rPr lang="en-US" baseline="-25000" dirty="0"/>
                  <a:t>1</a:t>
                </a:r>
                <a:r>
                  <a:rPr lang="en-US" dirty="0"/>
                  <a:t> so as to minimize the predicted error, i.e., </a:t>
                </a:r>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a14:m>
                <a:r>
                  <a:rPr lang="en-US" dirty="0"/>
                  <a:t>.</a:t>
                </a:r>
              </a:p>
            </p:txBody>
          </p:sp>
        </mc:Choice>
        <mc:Fallback>
          <p:sp>
            <p:nvSpPr>
              <p:cNvPr id="3" name="Content Placeholder 2">
                <a:extLst>
                  <a:ext uri="{FF2B5EF4-FFF2-40B4-BE49-F238E27FC236}">
                    <a16:creationId xmlns:a16="http://schemas.microsoft.com/office/drawing/2014/main" id="{B8582B87-38B6-9C4A-A1CE-BE6343BC6455}"/>
                  </a:ext>
                </a:extLst>
              </p:cNvPr>
              <p:cNvSpPr>
                <a:spLocks noGrp="1" noRot="1" noChangeAspect="1" noMove="1" noResize="1" noEditPoints="1" noAdjustHandles="1" noChangeArrowheads="1" noChangeShapeType="1" noTextEdit="1"/>
              </p:cNvSpPr>
              <p:nvPr>
                <p:ph idx="1"/>
              </p:nvPr>
            </p:nvSpPr>
            <p:spPr>
              <a:blipFill>
                <a:blip r:embed="rId2"/>
                <a:stretch>
                  <a:fillRect l="-1389" t="-12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86AD74A-9347-5446-A524-1E0CCF3479EC}"/>
              </a:ext>
            </a:extLst>
          </p:cNvPr>
          <p:cNvPicPr>
            <a:picLocks noChangeAspect="1"/>
          </p:cNvPicPr>
          <p:nvPr/>
        </p:nvPicPr>
        <p:blipFill>
          <a:blip r:embed="rId3"/>
          <a:stretch>
            <a:fillRect/>
          </a:stretch>
        </p:blipFill>
        <p:spPr>
          <a:xfrm>
            <a:off x="1371600" y="3267283"/>
            <a:ext cx="6096000" cy="3348736"/>
          </a:xfrm>
          <a:prstGeom prst="rect">
            <a:avLst/>
          </a:prstGeom>
        </p:spPr>
      </p:pic>
    </p:spTree>
    <p:extLst>
      <p:ext uri="{BB962C8B-B14F-4D97-AF65-F5344CB8AC3E}">
        <p14:creationId xmlns:p14="http://schemas.microsoft.com/office/powerpoint/2010/main" val="401626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9257-C353-0F4A-AE35-93E02D668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6AAEE6-4958-DD46-AF12-5F3191F4E5BA}"/>
              </a:ext>
            </a:extLst>
          </p:cNvPr>
          <p:cNvSpPr>
            <a:spLocks noGrp="1"/>
          </p:cNvSpPr>
          <p:nvPr>
            <p:ph idx="1"/>
          </p:nvPr>
        </p:nvSpPr>
        <p:spPr/>
        <p:txBody>
          <a:bodyPr/>
          <a:lstStyle/>
          <a:p>
            <a:r>
              <a:rPr lang="en-US" dirty="0"/>
              <a:t>You can grow tree till 0 error (if no identical points with different scores)</a:t>
            </a:r>
          </a:p>
          <a:p>
            <a:endParaRPr lang="en-US" dirty="0"/>
          </a:p>
          <a:p>
            <a:endParaRPr lang="en-US" dirty="0"/>
          </a:p>
          <a:p>
            <a:endParaRPr lang="en-US" dirty="0"/>
          </a:p>
          <a:p>
            <a:endParaRPr lang="en-US" dirty="0"/>
          </a:p>
          <a:p>
            <a:endParaRPr lang="en-US" dirty="0"/>
          </a:p>
          <a:p>
            <a:endParaRPr lang="en-US" dirty="0"/>
          </a:p>
          <a:p>
            <a:endParaRPr lang="en-US" dirty="0"/>
          </a:p>
          <a:p>
            <a:r>
              <a:rPr lang="en-US" sz="1600" dirty="0"/>
              <a:t>3d e.g.: </a:t>
            </a:r>
            <a:r>
              <a:rPr lang="en-US" sz="1600" dirty="0">
                <a:hlinkClick r:id="rId2"/>
              </a:rPr>
              <a:t>http://arogozhnikov.github.io/2016/06/24/gradient_boosting_explained.html</a:t>
            </a:r>
            <a:endParaRPr lang="en-US" sz="1600" dirty="0"/>
          </a:p>
          <a:p>
            <a:endParaRPr lang="en-US" dirty="0"/>
          </a:p>
        </p:txBody>
      </p:sp>
      <p:pic>
        <p:nvPicPr>
          <p:cNvPr id="4" name="Picture 3">
            <a:extLst>
              <a:ext uri="{FF2B5EF4-FFF2-40B4-BE49-F238E27FC236}">
                <a16:creationId xmlns:a16="http://schemas.microsoft.com/office/drawing/2014/main" id="{912818A0-A5FF-DB45-837C-03BC125E7092}"/>
              </a:ext>
            </a:extLst>
          </p:cNvPr>
          <p:cNvPicPr>
            <a:picLocks noChangeAspect="1"/>
          </p:cNvPicPr>
          <p:nvPr/>
        </p:nvPicPr>
        <p:blipFill>
          <a:blip r:embed="rId3"/>
          <a:stretch>
            <a:fillRect/>
          </a:stretch>
        </p:blipFill>
        <p:spPr>
          <a:xfrm>
            <a:off x="609600" y="2667000"/>
            <a:ext cx="7010400" cy="3474720"/>
          </a:xfrm>
          <a:prstGeom prst="rect">
            <a:avLst/>
          </a:prstGeom>
        </p:spPr>
      </p:pic>
    </p:spTree>
    <p:extLst>
      <p:ext uri="{BB962C8B-B14F-4D97-AF65-F5344CB8AC3E}">
        <p14:creationId xmlns:p14="http://schemas.microsoft.com/office/powerpoint/2010/main" val="583658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1747-52F2-D345-A9BC-0288E38CD9C0}"/>
              </a:ext>
            </a:extLst>
          </p:cNvPr>
          <p:cNvSpPr>
            <a:spLocks noGrp="1"/>
          </p:cNvSpPr>
          <p:nvPr>
            <p:ph type="title"/>
          </p:nvPr>
        </p:nvSpPr>
        <p:spPr/>
        <p:txBody>
          <a:bodyPr/>
          <a:lstStyle/>
          <a:p>
            <a:r>
              <a:rPr lang="en-US" dirty="0"/>
              <a:t>The concept of boosting</a:t>
            </a:r>
          </a:p>
        </p:txBody>
      </p:sp>
      <p:sp>
        <p:nvSpPr>
          <p:cNvPr id="3" name="Content Placeholder 2">
            <a:extLst>
              <a:ext uri="{FF2B5EF4-FFF2-40B4-BE49-F238E27FC236}">
                <a16:creationId xmlns:a16="http://schemas.microsoft.com/office/drawing/2014/main" id="{885CCAA0-A0F0-3E41-B7E0-F1644F036268}"/>
              </a:ext>
            </a:extLst>
          </p:cNvPr>
          <p:cNvSpPr>
            <a:spLocks noGrp="1"/>
          </p:cNvSpPr>
          <p:nvPr>
            <p:ph idx="1"/>
          </p:nvPr>
        </p:nvSpPr>
        <p:spPr/>
        <p:txBody>
          <a:bodyPr/>
          <a:lstStyle/>
          <a:p>
            <a:r>
              <a:rPr lang="en-US" sz="2400" dirty="0"/>
              <a:t>Motivating question:</a:t>
            </a:r>
          </a:p>
          <a:p>
            <a:pPr lvl="1"/>
            <a:r>
              <a:rPr lang="en-US" dirty="0"/>
              <a:t>Can we use individually weak machine learning classifiers to build a high-accuracy classification system?</a:t>
            </a:r>
          </a:p>
          <a:p>
            <a:r>
              <a:rPr lang="en-US" sz="2400" dirty="0"/>
              <a:t>Classic approach (AdaBoost)</a:t>
            </a:r>
          </a:p>
          <a:p>
            <a:pPr lvl="1"/>
            <a:r>
              <a:rPr lang="en-US" dirty="0"/>
              <a:t>Learn a small decision tree (often a 1-split decision stump)</a:t>
            </a:r>
          </a:p>
          <a:p>
            <a:pPr lvl="1"/>
            <a:r>
              <a:rPr lang="en-US" dirty="0"/>
              <a:t>It will get the biggest split in the data right</a:t>
            </a:r>
          </a:p>
          <a:p>
            <a:pPr lvl="1"/>
            <a:r>
              <a:rPr lang="en-US" dirty="0"/>
              <a:t>Repeat:</a:t>
            </a:r>
          </a:p>
          <a:p>
            <a:pPr lvl="2"/>
            <a:r>
              <a:rPr lang="en-US" dirty="0"/>
              <a:t>Upweight examples it gets wrong; </a:t>
            </a:r>
          </a:p>
          <a:p>
            <a:pPr lvl="2"/>
            <a:r>
              <a:rPr lang="en-US" dirty="0" err="1"/>
              <a:t>Downweight</a:t>
            </a:r>
            <a:r>
              <a:rPr lang="en-US" dirty="0"/>
              <a:t> examples it gets right</a:t>
            </a:r>
          </a:p>
          <a:p>
            <a:pPr lvl="2"/>
            <a:r>
              <a:rPr lang="en-US" dirty="0"/>
              <a:t>Learn another small decision tree on that reweighted data</a:t>
            </a:r>
          </a:p>
          <a:p>
            <a:r>
              <a:rPr lang="en-US" sz="2400" dirty="0"/>
              <a:t>Classify with weighted vote of all trees</a:t>
            </a:r>
          </a:p>
          <a:p>
            <a:pPr lvl="1"/>
            <a:r>
              <a:rPr lang="en-US" dirty="0"/>
              <a:t>Weight trees by individual accuracy</a:t>
            </a:r>
          </a:p>
        </p:txBody>
      </p:sp>
    </p:spTree>
    <p:extLst>
      <p:ext uri="{BB962C8B-B14F-4D97-AF65-F5344CB8AC3E}">
        <p14:creationId xmlns:p14="http://schemas.microsoft.com/office/powerpoint/2010/main" val="189157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3664-4AA7-EC4D-8CFB-9DC60F8DAFD2}"/>
              </a:ext>
            </a:extLst>
          </p:cNvPr>
          <p:cNvSpPr>
            <a:spLocks noGrp="1"/>
          </p:cNvSpPr>
          <p:nvPr>
            <p:ph type="title"/>
          </p:nvPr>
        </p:nvSpPr>
        <p:spPr/>
        <p:txBody>
          <a:bodyPr/>
          <a:lstStyle/>
          <a:p>
            <a:r>
              <a:rPr lang="en-US" dirty="0"/>
              <a:t>Towards gradient boosting: </a:t>
            </a:r>
            <a:br>
              <a:rPr lang="en-US" dirty="0"/>
            </a:br>
            <a:r>
              <a:rPr lang="en-US" dirty="0"/>
              <a:t>Function estimation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44F0E6-D197-4446-AB6E-47FD14CA8382}"/>
                  </a:ext>
                </a:extLst>
              </p:cNvPr>
              <p:cNvSpPr>
                <a:spLocks noGrp="1"/>
              </p:cNvSpPr>
              <p:nvPr>
                <p:ph idx="1"/>
              </p:nvPr>
            </p:nvSpPr>
            <p:spPr/>
            <p:txBody>
              <a:bodyPr/>
              <a:lstStyle/>
              <a:p>
                <a:r>
                  <a:rPr lang="en-US" dirty="0"/>
                  <a:t>Want: a function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𝐹</m:t>
                        </m:r>
                      </m:e>
                      <m:sup>
                        <m:r>
                          <a:rPr lang="en-US" b="0" i="1" dirty="0" smtClean="0">
                            <a:latin typeface="Cambria Math" panose="02040503050406030204" pitchFamily="18" charset="0"/>
                          </a:rPr>
                          <m:t>∗</m:t>
                        </m:r>
                      </m:sup>
                    </m:sSup>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that maps </a:t>
                </a:r>
                <a:r>
                  <a:rPr lang="en-US" b="1" i="1" dirty="0"/>
                  <a:t>x</a:t>
                </a:r>
                <a:r>
                  <a:rPr lang="en-US" dirty="0"/>
                  <a:t> to </a:t>
                </a:r>
                <a:r>
                  <a:rPr lang="en-US" i="1" dirty="0"/>
                  <a:t>y</a:t>
                </a:r>
                <a:r>
                  <a:rPr lang="en-US" dirty="0"/>
                  <a:t>, </a:t>
                </a:r>
                <a:r>
                  <a:rPr lang="en-US" dirty="0" err="1"/>
                  <a:t>s.t.</a:t>
                </a:r>
                <a:r>
                  <a:rPr lang="en-US" dirty="0"/>
                  <a:t> the expected value of some loss function L(y, F(</a:t>
                </a:r>
                <a:r>
                  <a:rPr lang="en-US" b="1" dirty="0"/>
                  <a:t>x</a:t>
                </a:r>
                <a:r>
                  <a:rPr lang="en-US" dirty="0"/>
                  <a:t>)) is minimized: </a:t>
                </a:r>
              </a:p>
              <a:p>
                <a:pPr lvl="1"/>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𝐹</m:t>
                        </m:r>
                      </m:e>
                      <m:sup>
                        <m:r>
                          <a:rPr lang="en-US" b="0" i="1" dirty="0" smtClean="0">
                            <a:latin typeface="Cambria Math" panose="02040503050406030204" pitchFamily="18" charset="0"/>
                          </a:rPr>
                          <m:t>∗</m:t>
                        </m:r>
                      </m:sup>
                    </m:sSup>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func>
                          <m:funcPr>
                            <m:ctrlPr>
                              <a:rPr lang="en-US" b="0" i="1" dirty="0" smtClean="0">
                                <a:latin typeface="Cambria Math" panose="02040503050406030204" pitchFamily="18" charset="0"/>
                              </a:rPr>
                            </m:ctrlPr>
                          </m:funcPr>
                          <m:fName>
                            <m:r>
                              <m:rPr>
                                <m:nor/>
                              </m:rPr>
                              <a:rPr lang="en-US" b="0" i="0" dirty="0" smtClean="0">
                                <a:latin typeface="Cambria Math" panose="02040503050406030204" pitchFamily="18" charset="0"/>
                              </a:rPr>
                              <m:t>arg</m:t>
                            </m:r>
                          </m:fName>
                          <m:e>
                            <m:r>
                              <m:rPr>
                                <m:nor/>
                              </m:rPr>
                              <a:rPr lang="en-US" b="0" i="0" dirty="0" smtClean="0">
                                <a:latin typeface="Cambria Math" panose="02040503050406030204" pitchFamily="18" charset="0"/>
                              </a:rPr>
                              <m:t>min</m:t>
                            </m:r>
                          </m:e>
                        </m:func>
                      </m:e>
                      <m:sub>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𝔼</m:t>
                        </m:r>
                      </m:e>
                      <m:sub>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1" i="1" dirty="0" smtClean="0">
                            <a:latin typeface="Cambria Math" panose="02040503050406030204" pitchFamily="18" charset="0"/>
                          </a:rPr>
                          <m:t>𝒙</m:t>
                        </m:r>
                      </m:sub>
                    </m:sSub>
                    <m:r>
                      <a:rPr lang="en-US" b="0" i="1" dirty="0" smtClean="0">
                        <a:latin typeface="Cambria Math" panose="02040503050406030204" pitchFamily="18" charset="0"/>
                      </a:rPr>
                      <m:t>𝐿</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 </m:t>
                    </m:r>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r>
                      <a:rPr lang="en-US" b="0" i="1" dirty="0" smtClean="0">
                        <a:latin typeface="Cambria Math" panose="02040503050406030204" pitchFamily="18" charset="0"/>
                      </a:rPr>
                      <m:t>)</m:t>
                    </m:r>
                  </m:oMath>
                </a14:m>
                <a:endParaRPr lang="en-US" dirty="0"/>
              </a:p>
              <a:p>
                <a:r>
                  <a:rPr lang="en-US" dirty="0"/>
                  <a:t>Boosting approximates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𝐹</m:t>
                        </m:r>
                      </m:e>
                      <m:sup>
                        <m:r>
                          <a:rPr lang="en-US" i="1" dirty="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by an additive expansion</a:t>
                </a:r>
              </a:p>
              <a:p>
                <a:pPr lvl="1"/>
                <a:r>
                  <a:rPr lang="en-US" dirty="0"/>
                  <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𝑀</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𝑚</m:t>
                            </m:r>
                          </m:sub>
                        </m:sSub>
                        <m:r>
                          <a:rPr lang="en-US" b="0" i="1" smtClean="0">
                            <a:latin typeface="Cambria Math" panose="02040503050406030204" pitchFamily="18" charset="0"/>
                          </a:rPr>
                          <m:t>h</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𝑚</m:t>
                            </m:r>
                          </m:sub>
                        </m:sSub>
                        <m:r>
                          <a:rPr lang="en-US" b="0" i="1" smtClean="0">
                            <a:latin typeface="Cambria Math" panose="02040503050406030204" pitchFamily="18" charset="0"/>
                          </a:rPr>
                          <m:t>)</m:t>
                        </m:r>
                      </m:e>
                    </m:nary>
                  </m:oMath>
                </a14:m>
                <a:endParaRPr lang="en-US" dirty="0"/>
              </a:p>
              <a:p>
                <a:r>
                  <a:rPr lang="en-US" dirty="0"/>
                  <a:t>where </a:t>
                </a:r>
                <a:r>
                  <a:rPr lang="en-US" i="1" dirty="0"/>
                  <a:t>h</a:t>
                </a:r>
                <a:r>
                  <a:rPr lang="en-US" dirty="0"/>
                  <a:t>(</a:t>
                </a:r>
                <a:r>
                  <a:rPr lang="en-US" b="1" dirty="0"/>
                  <a:t>x</a:t>
                </a:r>
                <a:r>
                  <a:rPr lang="en-US" dirty="0"/>
                  <a:t>; </a:t>
                </a:r>
                <a:r>
                  <a:rPr lang="en-US" b="1" i="1" dirty="0"/>
                  <a:t>a</a:t>
                </a:r>
                <a:r>
                  <a:rPr lang="en-US" dirty="0"/>
                  <a:t>) are simple functions of </a:t>
                </a:r>
                <a:r>
                  <a:rPr lang="en-US" b="1" i="1" dirty="0"/>
                  <a:t>x</a:t>
                </a:r>
                <a:r>
                  <a:rPr lang="en-US" dirty="0"/>
                  <a:t> with parameters </a:t>
                </a:r>
                <a:r>
                  <a:rPr lang="en-US" b="1" i="1" dirty="0"/>
                  <a:t>a</a:t>
                </a:r>
                <a:r>
                  <a:rPr lang="en-US" dirty="0"/>
                  <a:t> =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defining the function </a:t>
                </a:r>
                <a:r>
                  <a:rPr lang="en-US" i="1" dirty="0"/>
                  <a:t>h</a:t>
                </a:r>
                <a:r>
                  <a:rPr lang="en-US" dirty="0"/>
                  <a:t>, and the </a:t>
                </a:r>
                <a:r>
                  <a:rPr lang="el-GR" dirty="0"/>
                  <a:t>β </a:t>
                </a:r>
                <a:r>
                  <a:rPr lang="en-US" dirty="0"/>
                  <a:t>are weighting coefficients</a:t>
                </a:r>
              </a:p>
            </p:txBody>
          </p:sp>
        </mc:Choice>
        <mc:Fallback>
          <p:sp>
            <p:nvSpPr>
              <p:cNvPr id="3" name="Content Placeholder 2">
                <a:extLst>
                  <a:ext uri="{FF2B5EF4-FFF2-40B4-BE49-F238E27FC236}">
                    <a16:creationId xmlns:a16="http://schemas.microsoft.com/office/drawing/2014/main" id="{2244F0E6-D197-4446-AB6E-47FD14CA8382}"/>
                  </a:ext>
                </a:extLst>
              </p:cNvPr>
              <p:cNvSpPr>
                <a:spLocks noGrp="1" noRot="1" noChangeAspect="1" noMove="1" noResize="1" noEditPoints="1" noAdjustHandles="1" noChangeArrowheads="1" noChangeShapeType="1" noTextEdit="1"/>
              </p:cNvSpPr>
              <p:nvPr>
                <p:ph idx="1"/>
              </p:nvPr>
            </p:nvSpPr>
            <p:spPr>
              <a:blipFill>
                <a:blip r:embed="rId2"/>
                <a:stretch>
                  <a:fillRect l="-1389" t="-1279" r="-1235"/>
                </a:stretch>
              </a:blipFill>
            </p:spPr>
            <p:txBody>
              <a:bodyPr/>
              <a:lstStyle/>
              <a:p>
                <a:r>
                  <a:rPr lang="en-US">
                    <a:noFill/>
                  </a:rPr>
                  <a:t> </a:t>
                </a:r>
              </a:p>
            </p:txBody>
          </p:sp>
        </mc:Fallback>
      </mc:AlternateContent>
    </p:spTree>
    <p:extLst>
      <p:ext uri="{BB962C8B-B14F-4D97-AF65-F5344CB8AC3E}">
        <p14:creationId xmlns:p14="http://schemas.microsoft.com/office/powerpoint/2010/main" val="3132525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58C4-AC74-7041-A6FC-92436E6FEFF4}"/>
              </a:ext>
            </a:extLst>
          </p:cNvPr>
          <p:cNvSpPr>
            <a:spLocks noGrp="1"/>
          </p:cNvSpPr>
          <p:nvPr>
            <p:ph type="title"/>
          </p:nvPr>
        </p:nvSpPr>
        <p:spPr/>
        <p:txBody>
          <a:bodyPr/>
          <a:lstStyle/>
          <a:p>
            <a:r>
              <a:rPr lang="en-US" dirty="0"/>
              <a:t>Finding parameters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154629-A2DC-6742-941D-132DE6228069}"/>
                  </a:ext>
                </a:extLst>
              </p:cNvPr>
              <p:cNvSpPr>
                <a:spLocks noGrp="1"/>
              </p:cNvSpPr>
              <p:nvPr>
                <p:ph idx="1"/>
              </p:nvPr>
            </p:nvSpPr>
            <p:spPr/>
            <p:txBody>
              <a:bodyPr/>
              <a:lstStyle/>
              <a:p>
                <a:r>
                  <a:rPr lang="en-US" dirty="0"/>
                  <a:t>Function parameters are iteratively fit to the training data:</a:t>
                </a:r>
              </a:p>
              <a:p>
                <a:pPr lvl="1"/>
                <a:r>
                  <a:rPr lang="en-US" dirty="0"/>
                  <a:t>Set </a:t>
                </a:r>
                <a:r>
                  <a:rPr lang="en-US" i="1" dirty="0"/>
                  <a:t>F</a:t>
                </a:r>
                <a:r>
                  <a:rPr lang="en-US" baseline="-25000" dirty="0"/>
                  <a:t>0</a:t>
                </a:r>
                <a:r>
                  <a:rPr lang="en-US" dirty="0"/>
                  <a:t>(</a:t>
                </a:r>
                <a:r>
                  <a:rPr lang="en-US" b="1" dirty="0"/>
                  <a:t>x</a:t>
                </a:r>
                <a:r>
                  <a:rPr lang="en-US" dirty="0"/>
                  <a:t>) = initial guess (or zero)</a:t>
                </a:r>
              </a:p>
              <a:p>
                <a:pPr lvl="1"/>
                <a:r>
                  <a:rPr lang="en-US" dirty="0"/>
                  <a:t>For each </a:t>
                </a:r>
                <a:r>
                  <a:rPr lang="en-US" i="1" dirty="0"/>
                  <a:t>m = </a:t>
                </a:r>
                <a:r>
                  <a:rPr lang="en-US" dirty="0"/>
                  <a:t>1, 2, …, </a:t>
                </a:r>
                <a:r>
                  <a:rPr lang="en-US" i="1" dirty="0"/>
                  <a:t>M</a:t>
                </a:r>
              </a:p>
              <a:p>
                <a:pPr lvl="2"/>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𝑚</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min</m:t>
                            </m:r>
                          </m:e>
                          <m:sub>
                            <m:r>
                              <a:rPr lang="en-US" b="1" i="1" smtClean="0">
                                <a:latin typeface="Cambria Math" panose="02040503050406030204" pitchFamily="18" charset="0"/>
                              </a:rPr>
                              <m:t>𝒂</m:t>
                            </m:r>
                          </m:sub>
                        </m:sSub>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h</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𝒂</m:t>
                                </m:r>
                              </m:e>
                            </m:d>
                            <m:r>
                              <a:rPr lang="en-US" b="0" i="1" smtClean="0">
                                <a:latin typeface="Cambria Math" panose="02040503050406030204" pitchFamily="18" charset="0"/>
                                <a:ea typeface="Cambria Math" panose="02040503050406030204" pitchFamily="18" charset="0"/>
                              </a:rPr>
                              <m:t>)</m:t>
                            </m:r>
                          </m:e>
                        </m:nary>
                      </m:e>
                    </m:func>
                  </m:oMath>
                </a14:m>
                <a:endParaRPr lang="en-US" dirty="0"/>
              </a:p>
              <a:p>
                <a:pPr lvl="2"/>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a:latin typeface="Cambria Math" panose="02040503050406030204" pitchFamily="18" charset="0"/>
                          </a:rPr>
                          <m:t>𝐹</m:t>
                        </m:r>
                      </m:e>
                      <m:sub>
                        <m:r>
                          <a:rPr lang="en-US" i="1">
                            <a:latin typeface="Cambria Math" panose="02040503050406030204" pitchFamily="18" charset="0"/>
                          </a:rPr>
                          <m:t>𝑚</m:t>
                        </m:r>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h</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𝒂</m:t>
                        </m:r>
                      </m:e>
                    </m:d>
                  </m:oMath>
                </a14:m>
                <a:endParaRPr lang="en-US" dirty="0"/>
              </a:p>
              <a:p>
                <a:pPr lvl="2"/>
                <a:endParaRPr lang="en-US" dirty="0"/>
              </a:p>
              <a:p>
                <a:r>
                  <a:rPr lang="en-US" dirty="0"/>
                  <a:t>You successively estimate and add a new tree to the sum</a:t>
                </a:r>
              </a:p>
              <a:p>
                <a:r>
                  <a:rPr lang="en-US" dirty="0"/>
                  <a:t>You never go back to revisit past decisions</a:t>
                </a:r>
              </a:p>
            </p:txBody>
          </p:sp>
        </mc:Choice>
        <mc:Fallback>
          <p:sp>
            <p:nvSpPr>
              <p:cNvPr id="3" name="Content Placeholder 2">
                <a:extLst>
                  <a:ext uri="{FF2B5EF4-FFF2-40B4-BE49-F238E27FC236}">
                    <a16:creationId xmlns:a16="http://schemas.microsoft.com/office/drawing/2014/main" id="{AE154629-A2DC-6742-941D-132DE6228069}"/>
                  </a:ext>
                </a:extLst>
              </p:cNvPr>
              <p:cNvSpPr>
                <a:spLocks noGrp="1" noRot="1" noChangeAspect="1" noMove="1" noResize="1" noEditPoints="1" noAdjustHandles="1" noChangeArrowheads="1" noChangeShapeType="1" noTextEdit="1"/>
              </p:cNvSpPr>
              <p:nvPr>
                <p:ph idx="1"/>
              </p:nvPr>
            </p:nvSpPr>
            <p:spPr>
              <a:blipFill>
                <a:blip r:embed="rId2"/>
                <a:stretch>
                  <a:fillRect l="-1389" t="-1279" r="-926"/>
                </a:stretch>
              </a:blipFill>
            </p:spPr>
            <p:txBody>
              <a:bodyPr/>
              <a:lstStyle/>
              <a:p>
                <a:r>
                  <a:rPr lang="en-US">
                    <a:noFill/>
                  </a:rPr>
                  <a:t> </a:t>
                </a:r>
              </a:p>
            </p:txBody>
          </p:sp>
        </mc:Fallback>
      </mc:AlternateContent>
    </p:spTree>
    <p:extLst>
      <p:ext uri="{BB962C8B-B14F-4D97-AF65-F5344CB8AC3E}">
        <p14:creationId xmlns:p14="http://schemas.microsoft.com/office/powerpoint/2010/main" val="387929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09FB-AE18-7047-AF2C-9C6E04BAF37A}"/>
              </a:ext>
            </a:extLst>
          </p:cNvPr>
          <p:cNvSpPr>
            <a:spLocks noGrp="1"/>
          </p:cNvSpPr>
          <p:nvPr>
            <p:ph type="title"/>
          </p:nvPr>
        </p:nvSpPr>
        <p:spPr/>
        <p:txBody>
          <a:bodyPr/>
          <a:lstStyle/>
          <a:p>
            <a:r>
              <a:rPr lang="en-US" dirty="0"/>
              <a:t>Finding parameters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E0EA2E-EC61-F046-94B0-FEF1DD3AAA0F}"/>
                  </a:ext>
                </a:extLst>
              </p:cNvPr>
              <p:cNvSpPr>
                <a:spLocks noGrp="1"/>
              </p:cNvSpPr>
              <p:nvPr>
                <p:ph idx="1"/>
              </p:nvPr>
            </p:nvSpPr>
            <p:spPr/>
            <p:txBody>
              <a:bodyPr/>
              <a:lstStyle/>
              <a:p>
                <a:r>
                  <a:rPr lang="en-US" dirty="0"/>
                  <a:t>Gradient boosting approximately achieves this for </a:t>
                </a:r>
                <a:r>
                  <a:rPr lang="en-US" i="1" dirty="0"/>
                  <a:t>any</a:t>
                </a:r>
                <a:r>
                  <a:rPr lang="en-US" dirty="0"/>
                  <a:t> differentiable loss function</a:t>
                </a:r>
              </a:p>
              <a:p>
                <a:pPr lvl="1"/>
                <a:r>
                  <a:rPr lang="en-US" dirty="0"/>
                  <a:t>Fit the function h(x; a) by least squares</a:t>
                </a:r>
              </a:p>
              <a:p>
                <a:pPr lvl="2"/>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𝑚</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min</m:t>
                            </m:r>
                          </m:e>
                          <m:sub>
                            <m:r>
                              <a:rPr lang="en-US" b="0" i="1" smtClean="0">
                                <a:latin typeface="Cambria Math" panose="02040503050406030204" pitchFamily="18" charset="0"/>
                              </a:rPr>
                              <m:t>𝑎</m:t>
                            </m:r>
                          </m:sub>
                        </m:sSub>
                      </m:e>
                    </m:func>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𝑖𝑚</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1" i="1" smtClean="0">
                                <a:latin typeface="Cambria Math" panose="02040503050406030204" pitchFamily="18" charset="0"/>
                              </a:rPr>
                              <m:t>𝒂</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a:p>
                <a:pPr lvl="1"/>
                <a:r>
                  <a:rPr lang="en-US" dirty="0"/>
                  <a:t>to the “pseudo-residuals” (deviation from desired scores)</a:t>
                </a:r>
              </a:p>
              <a:p>
                <a:pPr lvl="2"/>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𝒊</m:t>
                                        </m:r>
                                      </m:sub>
                                    </m:sSub>
                                  </m:e>
                                </m:d>
                                <m:r>
                                  <a:rPr lang="en-US" b="0"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e>
                        </m:d>
                      </m:e>
                      <m: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m:t>
                            </m:r>
                            <m:r>
                              <a:rPr lang="en-US" b="0" i="1" smtClean="0">
                                <a:latin typeface="Cambria Math" panose="02040503050406030204" pitchFamily="18" charset="0"/>
                              </a:rPr>
                              <m:t>−1</m:t>
                            </m:r>
                          </m:sub>
                        </m:s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sub>
                    </m:sSub>
                  </m:oMath>
                </a14:m>
                <a:endParaRPr lang="en-US" dirty="0"/>
              </a:p>
              <a:p>
                <a:pPr lvl="2"/>
                <a:endParaRPr lang="en-US" dirty="0"/>
              </a:p>
              <a:p>
                <a:r>
                  <a:rPr lang="en-US" dirty="0"/>
                  <a:t>Whatever the loss function, gradient boosting simplifies the problem to least squares estimation!!!</a:t>
                </a:r>
              </a:p>
              <a:p>
                <a:pPr lvl="1"/>
                <a:r>
                  <a:rPr lang="en-US" dirty="0"/>
                  <a:t>We can take a gradient (Newton) step to improve model</a:t>
                </a:r>
              </a:p>
              <a:p>
                <a:endParaRPr lang="en-US" dirty="0"/>
              </a:p>
            </p:txBody>
          </p:sp>
        </mc:Choice>
        <mc:Fallback>
          <p:sp>
            <p:nvSpPr>
              <p:cNvPr id="3" name="Content Placeholder 2">
                <a:extLst>
                  <a:ext uri="{FF2B5EF4-FFF2-40B4-BE49-F238E27FC236}">
                    <a16:creationId xmlns:a16="http://schemas.microsoft.com/office/drawing/2014/main" id="{25E0EA2E-EC61-F046-94B0-FEF1DD3AAA0F}"/>
                  </a:ext>
                </a:extLst>
              </p:cNvPr>
              <p:cNvSpPr>
                <a:spLocks noGrp="1" noRot="1" noChangeAspect="1" noMove="1" noResize="1" noEditPoints="1" noAdjustHandles="1" noChangeArrowheads="1" noChangeShapeType="1" noTextEdit="1"/>
              </p:cNvSpPr>
              <p:nvPr>
                <p:ph idx="1"/>
              </p:nvPr>
            </p:nvSpPr>
            <p:spPr>
              <a:blipFill>
                <a:blip r:embed="rId2"/>
                <a:stretch>
                  <a:fillRect l="-1389" t="-1279"/>
                </a:stretch>
              </a:blipFill>
            </p:spPr>
            <p:txBody>
              <a:bodyPr/>
              <a:lstStyle/>
              <a:p>
                <a:r>
                  <a:rPr lang="en-US">
                    <a:noFill/>
                  </a:rPr>
                  <a:t> </a:t>
                </a:r>
              </a:p>
            </p:txBody>
          </p:sp>
        </mc:Fallback>
      </mc:AlternateContent>
    </p:spTree>
    <p:extLst>
      <p:ext uri="{BB962C8B-B14F-4D97-AF65-F5344CB8AC3E}">
        <p14:creationId xmlns:p14="http://schemas.microsoft.com/office/powerpoint/2010/main" val="397771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6290-FFDC-8641-A184-44B3360ACB20}"/>
              </a:ext>
            </a:extLst>
          </p:cNvPr>
          <p:cNvSpPr>
            <a:spLocks noGrp="1"/>
          </p:cNvSpPr>
          <p:nvPr>
            <p:ph type="title"/>
          </p:nvPr>
        </p:nvSpPr>
        <p:spPr/>
        <p:txBody>
          <a:bodyPr/>
          <a:lstStyle/>
          <a:p>
            <a:r>
              <a:rPr lang="en-US" dirty="0"/>
              <a:t>Gradient tree boosting</a:t>
            </a:r>
          </a:p>
        </p:txBody>
      </p:sp>
      <p:sp>
        <p:nvSpPr>
          <p:cNvPr id="3" name="Content Placeholder 2">
            <a:extLst>
              <a:ext uri="{FF2B5EF4-FFF2-40B4-BE49-F238E27FC236}">
                <a16:creationId xmlns:a16="http://schemas.microsoft.com/office/drawing/2014/main" id="{255E1754-66DF-2F4C-B127-DD84E2807DD7}"/>
              </a:ext>
            </a:extLst>
          </p:cNvPr>
          <p:cNvSpPr>
            <a:spLocks noGrp="1"/>
          </p:cNvSpPr>
          <p:nvPr>
            <p:ph idx="1"/>
          </p:nvPr>
        </p:nvSpPr>
        <p:spPr/>
        <p:txBody>
          <a:bodyPr/>
          <a:lstStyle/>
          <a:p>
            <a:r>
              <a:rPr lang="en-US" dirty="0"/>
              <a:t>Gradient tree boosting applies this approach on functions </a:t>
            </a:r>
            <a:r>
              <a:rPr lang="en-US" i="1" dirty="0"/>
              <a:t>h</a:t>
            </a:r>
            <a:r>
              <a:rPr lang="en-US" dirty="0"/>
              <a:t>(</a:t>
            </a:r>
            <a:r>
              <a:rPr lang="en-US" b="1" dirty="0"/>
              <a:t>x</a:t>
            </a:r>
            <a:r>
              <a:rPr lang="en-US" dirty="0"/>
              <a:t>; </a:t>
            </a:r>
            <a:r>
              <a:rPr lang="en-US" b="1" i="1" dirty="0"/>
              <a:t>a</a:t>
            </a:r>
            <a:r>
              <a:rPr lang="en-US" dirty="0"/>
              <a:t>) which are small regression trees</a:t>
            </a:r>
          </a:p>
          <a:p>
            <a:pPr lvl="1"/>
            <a:r>
              <a:rPr lang="en-US" dirty="0"/>
              <a:t>The trees used normally have 1–8 splits only</a:t>
            </a:r>
          </a:p>
          <a:p>
            <a:pPr lvl="1"/>
            <a:r>
              <a:rPr lang="en-US" dirty="0"/>
              <a:t>Sometimes stumps do best!</a:t>
            </a:r>
          </a:p>
          <a:p>
            <a:pPr lvl="1"/>
            <a:r>
              <a:rPr lang="en-US" dirty="0"/>
              <a:t>The allowed depth of the tree controls the feature interaction order of model (do you allow feature pair conjunctions, feature triple conjunctions, etc.?)</a:t>
            </a:r>
          </a:p>
          <a:p>
            <a:pPr lvl="1"/>
            <a:endParaRPr lang="en-US" dirty="0"/>
          </a:p>
        </p:txBody>
      </p:sp>
    </p:spTree>
    <p:extLst>
      <p:ext uri="{BB962C8B-B14F-4D97-AF65-F5344CB8AC3E}">
        <p14:creationId xmlns:p14="http://schemas.microsoft.com/office/powerpoint/2010/main" val="283120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326A-DD95-6E4C-89AD-24FBB3346AAA}"/>
              </a:ext>
            </a:extLst>
          </p:cNvPr>
          <p:cNvSpPr>
            <a:spLocks noGrp="1"/>
          </p:cNvSpPr>
          <p:nvPr>
            <p:ph type="title"/>
          </p:nvPr>
        </p:nvSpPr>
        <p:spPr/>
        <p:txBody>
          <a:bodyPr/>
          <a:lstStyle/>
          <a:p>
            <a:r>
              <a:rPr lang="en-US" dirty="0"/>
              <a:t>Learning a gradient-boosted regression tree</a:t>
            </a:r>
          </a:p>
        </p:txBody>
      </p:sp>
      <p:sp>
        <p:nvSpPr>
          <p:cNvPr id="3" name="Content Placeholder 2">
            <a:extLst>
              <a:ext uri="{FF2B5EF4-FFF2-40B4-BE49-F238E27FC236}">
                <a16:creationId xmlns:a16="http://schemas.microsoft.com/office/drawing/2014/main" id="{DB63664D-429B-334F-B25D-133C986BD6E5}"/>
              </a:ext>
            </a:extLst>
          </p:cNvPr>
          <p:cNvSpPr>
            <a:spLocks noGrp="1"/>
          </p:cNvSpPr>
          <p:nvPr>
            <p:ph idx="1"/>
          </p:nvPr>
        </p:nvSpPr>
        <p:spPr/>
        <p:txBody>
          <a:bodyPr/>
          <a:lstStyle/>
          <a:p>
            <a:r>
              <a:rPr lang="en-US" dirty="0"/>
              <a:t>First, learn the simplest predictor that predicts a constant value that minimizes the error on the training data</a:t>
            </a:r>
          </a:p>
        </p:txBody>
      </p:sp>
      <p:pic>
        <p:nvPicPr>
          <p:cNvPr id="4" name="Picture 3">
            <a:extLst>
              <a:ext uri="{FF2B5EF4-FFF2-40B4-BE49-F238E27FC236}">
                <a16:creationId xmlns:a16="http://schemas.microsoft.com/office/drawing/2014/main" id="{C465879F-993D-6146-A45E-800367F3A3D0}"/>
              </a:ext>
            </a:extLst>
          </p:cNvPr>
          <p:cNvPicPr>
            <a:picLocks noChangeAspect="1"/>
          </p:cNvPicPr>
          <p:nvPr/>
        </p:nvPicPr>
        <p:blipFill>
          <a:blip r:embed="rId2"/>
          <a:stretch>
            <a:fillRect/>
          </a:stretch>
        </p:blipFill>
        <p:spPr>
          <a:xfrm>
            <a:off x="1752600" y="3025443"/>
            <a:ext cx="5410200" cy="3832557"/>
          </a:xfrm>
          <a:prstGeom prst="rect">
            <a:avLst/>
          </a:prstGeom>
        </p:spPr>
      </p:pic>
    </p:spTree>
    <p:extLst>
      <p:ext uri="{BB962C8B-B14F-4D97-AF65-F5344CB8AC3E}">
        <p14:creationId xmlns:p14="http://schemas.microsoft.com/office/powerpoint/2010/main" val="2805670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9FB7-1E87-7A48-905B-88739148C218}"/>
              </a:ext>
            </a:extLst>
          </p:cNvPr>
          <p:cNvSpPr>
            <a:spLocks noGrp="1"/>
          </p:cNvSpPr>
          <p:nvPr>
            <p:ph type="title"/>
          </p:nvPr>
        </p:nvSpPr>
        <p:spPr/>
        <p:txBody>
          <a:bodyPr/>
          <a:lstStyle/>
          <a:p>
            <a:r>
              <a:rPr lang="en-US" dirty="0"/>
              <a:t>Learning a gradient-boosted regression tree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832160-B44F-944A-9025-774E279AD05C}"/>
                  </a:ext>
                </a:extLst>
              </p:cNvPr>
              <p:cNvSpPr>
                <a:spLocks noGrp="1"/>
              </p:cNvSpPr>
              <p:nvPr>
                <p:ph idx="1"/>
              </p:nvPr>
            </p:nvSpPr>
            <p:spPr/>
            <p:txBody>
              <a:bodyPr/>
              <a:lstStyle/>
              <a:p>
                <a:r>
                  <a:rPr lang="en-US" dirty="0"/>
                  <a:t>We want to find value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𝑘𝑚</m:t>
                        </m:r>
                      </m:sub>
                    </m:sSub>
                  </m:oMath>
                </a14:m>
                <a:r>
                  <a:rPr lang="en-US" dirty="0"/>
                  <a:t> for root node of tree</a:t>
                </a:r>
              </a:p>
            </p:txBody>
          </p:sp>
        </mc:Choice>
        <mc:Fallback>
          <p:sp>
            <p:nvSpPr>
              <p:cNvPr id="3" name="Content Placeholder 2">
                <a:extLst>
                  <a:ext uri="{FF2B5EF4-FFF2-40B4-BE49-F238E27FC236}">
                    <a16:creationId xmlns:a16="http://schemas.microsoft.com/office/drawing/2014/main" id="{19832160-B44F-944A-9025-774E279AD05C}"/>
                  </a:ext>
                </a:extLst>
              </p:cNvPr>
              <p:cNvSpPr>
                <a:spLocks noGrp="1" noRot="1" noChangeAspect="1" noMove="1" noResize="1" noEditPoints="1" noAdjustHandles="1" noChangeArrowheads="1" noChangeShapeType="1" noTextEdit="1"/>
              </p:cNvSpPr>
              <p:nvPr>
                <p:ph idx="1"/>
              </p:nvPr>
            </p:nvSpPr>
            <p:spPr>
              <a:blipFill>
                <a:blip r:embed="rId2"/>
                <a:stretch>
                  <a:fillRect l="-1389" t="-1279"/>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4B7D8630-8FF2-BF4B-A9AC-D11524616796}"/>
              </a:ext>
            </a:extLst>
          </p:cNvPr>
          <p:cNvGrpSpPr/>
          <p:nvPr/>
        </p:nvGrpSpPr>
        <p:grpSpPr>
          <a:xfrm>
            <a:off x="990599" y="2467130"/>
            <a:ext cx="7127240" cy="4112768"/>
            <a:chOff x="990599" y="2467130"/>
            <a:chExt cx="7127240" cy="4112768"/>
          </a:xfrm>
        </p:grpSpPr>
        <p:pic>
          <p:nvPicPr>
            <p:cNvPr id="4" name="Picture 3">
              <a:extLst>
                <a:ext uri="{FF2B5EF4-FFF2-40B4-BE49-F238E27FC236}">
                  <a16:creationId xmlns:a16="http://schemas.microsoft.com/office/drawing/2014/main" id="{FEEB395D-EA7F-E84A-AE01-75AE56CE341A}"/>
                </a:ext>
              </a:extLst>
            </p:cNvPr>
            <p:cNvPicPr>
              <a:picLocks noChangeAspect="1"/>
            </p:cNvPicPr>
            <p:nvPr/>
          </p:nvPicPr>
          <p:blipFill>
            <a:blip r:embed="rId3"/>
            <a:stretch>
              <a:fillRect/>
            </a:stretch>
          </p:blipFill>
          <p:spPr>
            <a:xfrm>
              <a:off x="990599" y="2467130"/>
              <a:ext cx="7127240" cy="4112768"/>
            </a:xfrm>
            <a:prstGeom prst="rect">
              <a:avLst/>
            </a:prstGeom>
          </p:spPr>
        </p:pic>
        <p:pic>
          <p:nvPicPr>
            <p:cNvPr id="5" name="Picture 4">
              <a:extLst>
                <a:ext uri="{FF2B5EF4-FFF2-40B4-BE49-F238E27FC236}">
                  <a16:creationId xmlns:a16="http://schemas.microsoft.com/office/drawing/2014/main" id="{4C77AD5C-2F67-B040-B205-86746A69FFA6}"/>
                </a:ext>
              </a:extLst>
            </p:cNvPr>
            <p:cNvPicPr>
              <a:picLocks noChangeAspect="1"/>
            </p:cNvPicPr>
            <p:nvPr/>
          </p:nvPicPr>
          <p:blipFill rotWithShape="1">
            <a:blip r:embed="rId4"/>
            <a:srcRect l="11111" t="8170" r="5556"/>
            <a:stretch/>
          </p:blipFill>
          <p:spPr>
            <a:xfrm>
              <a:off x="3493008" y="6126480"/>
              <a:ext cx="121708" cy="182400"/>
            </a:xfrm>
            <a:prstGeom prst="rect">
              <a:avLst/>
            </a:prstGeom>
          </p:spPr>
        </p:pic>
      </p:grpSp>
    </p:spTree>
    <p:extLst>
      <p:ext uri="{BB962C8B-B14F-4D97-AF65-F5344CB8AC3E}">
        <p14:creationId xmlns:p14="http://schemas.microsoft.com/office/powerpoint/2010/main" val="304005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1A551B-7FA5-C54C-AC35-3553013DFC2B}"/>
              </a:ext>
            </a:extLst>
          </p:cNvPr>
          <p:cNvGrpSpPr/>
          <p:nvPr/>
        </p:nvGrpSpPr>
        <p:grpSpPr>
          <a:xfrm>
            <a:off x="68578" y="304800"/>
            <a:ext cx="8923022" cy="9601200"/>
            <a:chOff x="-7622" y="304800"/>
            <a:chExt cx="7956495" cy="8763000"/>
          </a:xfrm>
        </p:grpSpPr>
        <p:grpSp>
          <p:nvGrpSpPr>
            <p:cNvPr id="4" name="Group 3">
              <a:extLst>
                <a:ext uri="{FF2B5EF4-FFF2-40B4-BE49-F238E27FC236}">
                  <a16:creationId xmlns:a16="http://schemas.microsoft.com/office/drawing/2014/main" id="{FB19447E-13AC-3D44-882E-0F5C4A3C9315}"/>
                </a:ext>
              </a:extLst>
            </p:cNvPr>
            <p:cNvGrpSpPr/>
            <p:nvPr/>
          </p:nvGrpSpPr>
          <p:grpSpPr>
            <a:xfrm>
              <a:off x="-3811" y="304800"/>
              <a:ext cx="7952684" cy="8763000"/>
              <a:chOff x="-3811" y="304800"/>
              <a:chExt cx="7952684" cy="8763000"/>
            </a:xfrm>
          </p:grpSpPr>
          <p:pic>
            <p:nvPicPr>
              <p:cNvPr id="2" name="Picture 1">
                <a:extLst>
                  <a:ext uri="{FF2B5EF4-FFF2-40B4-BE49-F238E27FC236}">
                    <a16:creationId xmlns:a16="http://schemas.microsoft.com/office/drawing/2014/main" id="{CF28877A-3218-864F-8686-38EB0A2CC21C}"/>
                  </a:ext>
                </a:extLst>
              </p:cNvPr>
              <p:cNvPicPr>
                <a:picLocks noChangeAspect="1"/>
              </p:cNvPicPr>
              <p:nvPr/>
            </p:nvPicPr>
            <p:blipFill>
              <a:blip r:embed="rId2"/>
              <a:stretch>
                <a:fillRect/>
              </a:stretch>
            </p:blipFill>
            <p:spPr>
              <a:xfrm>
                <a:off x="-3810" y="304800"/>
                <a:ext cx="7952683" cy="8763000"/>
              </a:xfrm>
              <a:prstGeom prst="rect">
                <a:avLst/>
              </a:prstGeom>
            </p:spPr>
          </p:pic>
          <p:pic>
            <p:nvPicPr>
              <p:cNvPr id="3" name="Picture 2">
                <a:extLst>
                  <a:ext uri="{FF2B5EF4-FFF2-40B4-BE49-F238E27FC236}">
                    <a16:creationId xmlns:a16="http://schemas.microsoft.com/office/drawing/2014/main" id="{0DE77859-B784-3A43-A7E8-BBEF3AB5B988}"/>
                  </a:ext>
                </a:extLst>
              </p:cNvPr>
              <p:cNvPicPr>
                <a:picLocks noChangeAspect="1"/>
              </p:cNvPicPr>
              <p:nvPr/>
            </p:nvPicPr>
            <p:blipFill rotWithShape="1">
              <a:blip r:embed="rId2"/>
              <a:srcRect t="40000"/>
              <a:stretch/>
            </p:blipFill>
            <p:spPr>
              <a:xfrm>
                <a:off x="-3811" y="2133600"/>
                <a:ext cx="7952683" cy="5257800"/>
              </a:xfrm>
              <a:prstGeom prst="rect">
                <a:avLst/>
              </a:prstGeom>
            </p:spPr>
          </p:pic>
        </p:grpSp>
        <p:pic>
          <p:nvPicPr>
            <p:cNvPr id="5" name="Picture 4">
              <a:extLst>
                <a:ext uri="{FF2B5EF4-FFF2-40B4-BE49-F238E27FC236}">
                  <a16:creationId xmlns:a16="http://schemas.microsoft.com/office/drawing/2014/main" id="{CD854BB3-BA3A-F64D-B720-AC634B4DF3E4}"/>
                </a:ext>
              </a:extLst>
            </p:cNvPr>
            <p:cNvPicPr>
              <a:picLocks noChangeAspect="1"/>
            </p:cNvPicPr>
            <p:nvPr/>
          </p:nvPicPr>
          <p:blipFill rotWithShape="1">
            <a:blip r:embed="rId2"/>
            <a:srcRect t="59130"/>
            <a:stretch/>
          </p:blipFill>
          <p:spPr>
            <a:xfrm>
              <a:off x="-7622" y="2738967"/>
              <a:ext cx="7952683" cy="3581400"/>
            </a:xfrm>
            <a:prstGeom prst="rect">
              <a:avLst/>
            </a:prstGeom>
          </p:spPr>
        </p:pic>
      </p:grpSp>
      <p:sp>
        <p:nvSpPr>
          <p:cNvPr id="7" name="Rounded Rectangle 6">
            <a:extLst>
              <a:ext uri="{FF2B5EF4-FFF2-40B4-BE49-F238E27FC236}">
                <a16:creationId xmlns:a16="http://schemas.microsoft.com/office/drawing/2014/main" id="{64A68608-C0DC-2245-984B-7A1FF99F4B94}"/>
              </a:ext>
            </a:extLst>
          </p:cNvPr>
          <p:cNvSpPr/>
          <p:nvPr/>
        </p:nvSpPr>
        <p:spPr>
          <a:xfrm>
            <a:off x="838200" y="3200400"/>
            <a:ext cx="1295400" cy="304800"/>
          </a:xfrm>
          <a:prstGeom prst="round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8186B2-2DFD-C145-8D95-7B60BA5838F0}"/>
              </a:ext>
            </a:extLst>
          </p:cNvPr>
          <p:cNvSpPr/>
          <p:nvPr/>
        </p:nvSpPr>
        <p:spPr>
          <a:xfrm>
            <a:off x="2209800" y="3204210"/>
            <a:ext cx="1939753" cy="304800"/>
          </a:xfrm>
          <a:prstGeom prst="round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43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BAA6-41B1-7042-8D13-D1BDDF3390B8}"/>
              </a:ext>
            </a:extLst>
          </p:cNvPr>
          <p:cNvSpPr>
            <a:spLocks noGrp="1"/>
          </p:cNvSpPr>
          <p:nvPr>
            <p:ph type="title"/>
          </p:nvPr>
        </p:nvSpPr>
        <p:spPr/>
        <p:txBody>
          <a:bodyPr/>
          <a:lstStyle/>
          <a:p>
            <a:r>
              <a:rPr lang="en-US" dirty="0"/>
              <a:t>Learning a gradient-boosted regression tree</a:t>
            </a:r>
          </a:p>
        </p:txBody>
      </p:sp>
      <p:sp>
        <p:nvSpPr>
          <p:cNvPr id="3" name="Content Placeholder 2">
            <a:extLst>
              <a:ext uri="{FF2B5EF4-FFF2-40B4-BE49-F238E27FC236}">
                <a16:creationId xmlns:a16="http://schemas.microsoft.com/office/drawing/2014/main" id="{0BBF4031-465E-B149-8961-30BB499E9B06}"/>
              </a:ext>
            </a:extLst>
          </p:cNvPr>
          <p:cNvSpPr>
            <a:spLocks noGrp="1"/>
          </p:cNvSpPr>
          <p:nvPr>
            <p:ph idx="1"/>
          </p:nvPr>
        </p:nvSpPr>
        <p:spPr/>
        <p:txBody>
          <a:bodyPr/>
          <a:lstStyle/>
          <a:p>
            <a:r>
              <a:rPr lang="en-US" dirty="0"/>
              <a:t>We split root node based on least squares criterion and build a tree predicting “pseudo-residuals”</a:t>
            </a:r>
          </a:p>
        </p:txBody>
      </p:sp>
      <p:pic>
        <p:nvPicPr>
          <p:cNvPr id="4" name="Picture 3">
            <a:extLst>
              <a:ext uri="{FF2B5EF4-FFF2-40B4-BE49-F238E27FC236}">
                <a16:creationId xmlns:a16="http://schemas.microsoft.com/office/drawing/2014/main" id="{37087E61-9D94-7641-A38B-55BD0B7E4D8E}"/>
              </a:ext>
            </a:extLst>
          </p:cNvPr>
          <p:cNvPicPr>
            <a:picLocks noChangeAspect="1"/>
          </p:cNvPicPr>
          <p:nvPr/>
        </p:nvPicPr>
        <p:blipFill>
          <a:blip r:embed="rId2"/>
          <a:stretch>
            <a:fillRect/>
          </a:stretch>
        </p:blipFill>
        <p:spPr>
          <a:xfrm>
            <a:off x="228600" y="2548430"/>
            <a:ext cx="8534400" cy="4004769"/>
          </a:xfrm>
          <a:prstGeom prst="rect">
            <a:avLst/>
          </a:prstGeom>
        </p:spPr>
      </p:pic>
    </p:spTree>
    <p:extLst>
      <p:ext uri="{BB962C8B-B14F-4D97-AF65-F5344CB8AC3E}">
        <p14:creationId xmlns:p14="http://schemas.microsoft.com/office/powerpoint/2010/main" val="70699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BAA6-41B1-7042-8D13-D1BDDF3390B8}"/>
              </a:ext>
            </a:extLst>
          </p:cNvPr>
          <p:cNvSpPr>
            <a:spLocks noGrp="1"/>
          </p:cNvSpPr>
          <p:nvPr>
            <p:ph type="title"/>
          </p:nvPr>
        </p:nvSpPr>
        <p:spPr/>
        <p:txBody>
          <a:bodyPr/>
          <a:lstStyle/>
          <a:p>
            <a:r>
              <a:rPr lang="en-US" dirty="0"/>
              <a:t>Learning a gradient-boosted regression tree</a:t>
            </a:r>
          </a:p>
        </p:txBody>
      </p:sp>
      <p:sp>
        <p:nvSpPr>
          <p:cNvPr id="3" name="Content Placeholder 2">
            <a:extLst>
              <a:ext uri="{FF2B5EF4-FFF2-40B4-BE49-F238E27FC236}">
                <a16:creationId xmlns:a16="http://schemas.microsoft.com/office/drawing/2014/main" id="{0BBF4031-465E-B149-8961-30BB499E9B06}"/>
              </a:ext>
            </a:extLst>
          </p:cNvPr>
          <p:cNvSpPr>
            <a:spLocks noGrp="1"/>
          </p:cNvSpPr>
          <p:nvPr>
            <p:ph idx="1"/>
          </p:nvPr>
        </p:nvSpPr>
        <p:spPr/>
        <p:txBody>
          <a:bodyPr/>
          <a:lstStyle/>
          <a:p>
            <a:r>
              <a:rPr lang="en-US" dirty="0"/>
              <a:t>Then another tree is added to fit the actual “pseudo-residuals” of the first tree</a:t>
            </a:r>
          </a:p>
        </p:txBody>
      </p:sp>
      <p:grpSp>
        <p:nvGrpSpPr>
          <p:cNvPr id="7" name="Group 6">
            <a:extLst>
              <a:ext uri="{FF2B5EF4-FFF2-40B4-BE49-F238E27FC236}">
                <a16:creationId xmlns:a16="http://schemas.microsoft.com/office/drawing/2014/main" id="{9C49B4BB-096E-F140-875B-70062768E7FE}"/>
              </a:ext>
            </a:extLst>
          </p:cNvPr>
          <p:cNvGrpSpPr/>
          <p:nvPr/>
        </p:nvGrpSpPr>
        <p:grpSpPr>
          <a:xfrm>
            <a:off x="228600" y="2479894"/>
            <a:ext cx="8686800" cy="4073306"/>
            <a:chOff x="228600" y="2479894"/>
            <a:chExt cx="8686800" cy="4073306"/>
          </a:xfrm>
        </p:grpSpPr>
        <p:pic>
          <p:nvPicPr>
            <p:cNvPr id="5" name="Picture 4">
              <a:extLst>
                <a:ext uri="{FF2B5EF4-FFF2-40B4-BE49-F238E27FC236}">
                  <a16:creationId xmlns:a16="http://schemas.microsoft.com/office/drawing/2014/main" id="{2EF569EC-8DB7-9740-8390-0CD53DE1DE78}"/>
                </a:ext>
              </a:extLst>
            </p:cNvPr>
            <p:cNvPicPr>
              <a:picLocks noChangeAspect="1"/>
            </p:cNvPicPr>
            <p:nvPr/>
          </p:nvPicPr>
          <p:blipFill>
            <a:blip r:embed="rId2"/>
            <a:stretch>
              <a:fillRect/>
            </a:stretch>
          </p:blipFill>
          <p:spPr>
            <a:xfrm>
              <a:off x="228600" y="2479894"/>
              <a:ext cx="8686800" cy="4073306"/>
            </a:xfrm>
            <a:prstGeom prst="rect">
              <a:avLst/>
            </a:prstGeom>
          </p:spPr>
        </p:pic>
        <p:sp>
          <p:nvSpPr>
            <p:cNvPr id="6" name="Rectangle 5">
              <a:extLst>
                <a:ext uri="{FF2B5EF4-FFF2-40B4-BE49-F238E27FC236}">
                  <a16:creationId xmlns:a16="http://schemas.microsoft.com/office/drawing/2014/main" id="{043A0AF5-A6BC-2741-A974-99E61DC2951D}"/>
                </a:ext>
              </a:extLst>
            </p:cNvPr>
            <p:cNvSpPr/>
            <p:nvPr/>
          </p:nvSpPr>
          <p:spPr>
            <a:xfrm>
              <a:off x="630936" y="4873752"/>
              <a:ext cx="1426464"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9219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EAB9-3B38-C042-82E7-CE4D35130F85}"/>
              </a:ext>
            </a:extLst>
          </p:cNvPr>
          <p:cNvSpPr>
            <a:spLocks noGrp="1"/>
          </p:cNvSpPr>
          <p:nvPr>
            <p:ph type="title"/>
          </p:nvPr>
        </p:nvSpPr>
        <p:spPr/>
        <p:txBody>
          <a:bodyPr/>
          <a:lstStyle/>
          <a:p>
            <a:r>
              <a:rPr lang="en-US" dirty="0"/>
              <a:t>Multiple Additive Regression Trees (MART) [Friedman 1999]</a:t>
            </a:r>
          </a:p>
        </p:txBody>
      </p:sp>
      <p:pic>
        <p:nvPicPr>
          <p:cNvPr id="4" name="Content Placeholder 3">
            <a:extLst>
              <a:ext uri="{FF2B5EF4-FFF2-40B4-BE49-F238E27FC236}">
                <a16:creationId xmlns:a16="http://schemas.microsoft.com/office/drawing/2014/main" id="{6A229805-6373-9243-B277-B24DC4F9CC1E}"/>
              </a:ext>
            </a:extLst>
          </p:cNvPr>
          <p:cNvPicPr>
            <a:picLocks noGrp="1" noChangeAspect="1"/>
          </p:cNvPicPr>
          <p:nvPr>
            <p:ph idx="1"/>
          </p:nvPr>
        </p:nvPicPr>
        <p:blipFill>
          <a:blip r:embed="rId2"/>
          <a:stretch>
            <a:fillRect/>
          </a:stretch>
        </p:blipFill>
        <p:spPr>
          <a:xfrm>
            <a:off x="1297983" y="1600200"/>
            <a:ext cx="6548033" cy="4953000"/>
          </a:xfrm>
          <a:prstGeom prst="rect">
            <a:avLst/>
          </a:prstGeom>
        </p:spPr>
      </p:pic>
    </p:spTree>
    <p:extLst>
      <p:ext uri="{BB962C8B-B14F-4D97-AF65-F5344CB8AC3E}">
        <p14:creationId xmlns:p14="http://schemas.microsoft.com/office/powerpoint/2010/main" val="3587372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4347-43F1-8C4D-B125-AB9E2079732E}"/>
              </a:ext>
            </a:extLst>
          </p:cNvPr>
          <p:cNvSpPr>
            <a:spLocks noGrp="1"/>
          </p:cNvSpPr>
          <p:nvPr>
            <p:ph type="title"/>
          </p:nvPr>
        </p:nvSpPr>
        <p:spPr/>
        <p:txBody>
          <a:bodyPr/>
          <a:lstStyle/>
          <a:p>
            <a:r>
              <a:rPr lang="en-US" dirty="0"/>
              <a:t>Historical path to </a:t>
            </a:r>
            <a:r>
              <a:rPr lang="en-US" dirty="0" err="1"/>
              <a:t>LambdaMART</a:t>
            </a:r>
            <a:r>
              <a:rPr lang="en-US" dirty="0"/>
              <a:t>:</a:t>
            </a:r>
            <a:br>
              <a:rPr lang="en-US" dirty="0"/>
            </a:br>
            <a:r>
              <a:rPr lang="en-US" dirty="0"/>
              <a:t>via </a:t>
            </a:r>
            <a:r>
              <a:rPr lang="en-US" dirty="0" err="1"/>
              <a:t>RankNet</a:t>
            </a:r>
            <a:r>
              <a:rPr lang="en-US" dirty="0"/>
              <a:t> (a neural net ranker)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52686B-6FF5-8948-8640-01FB9A8EB741}"/>
                  </a:ext>
                </a:extLst>
              </p:cNvPr>
              <p:cNvSpPr>
                <a:spLocks noGrp="1"/>
              </p:cNvSpPr>
              <p:nvPr>
                <p:ph idx="1"/>
              </p:nvPr>
            </p:nvSpPr>
            <p:spPr>
              <a:xfrm>
                <a:off x="457200" y="1600200"/>
                <a:ext cx="8458200" cy="4953000"/>
              </a:xfrm>
            </p:spPr>
            <p:txBody>
              <a:bodyPr/>
              <a:lstStyle/>
              <a:p>
                <a:r>
                  <a:rPr lang="en-US" dirty="0"/>
                  <a:t>Have differentiable function with model parameters </a:t>
                </a:r>
                <a:r>
                  <a:rPr lang="en-US" b="1" dirty="0"/>
                  <a:t>w</a:t>
                </a:r>
                <a:r>
                  <a:rPr lang="en-US" dirty="0"/>
                  <a:t>:</a:t>
                </a:r>
              </a:p>
              <a:p>
                <a:pPr lvl="1"/>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oMath>
                </a14:m>
                <a:endParaRPr lang="en-US" b="0" dirty="0">
                  <a:ea typeface="Cambria Math" panose="02040503050406030204" pitchFamily="18" charset="0"/>
                </a:endParaRPr>
              </a:p>
              <a:p>
                <a:r>
                  <a:rPr lang="en-US" dirty="0"/>
                  <a:t>For query </a:t>
                </a:r>
                <a:r>
                  <a:rPr lang="en-US" i="1" dirty="0"/>
                  <a:t>q</a:t>
                </a:r>
                <a:r>
                  <a:rPr lang="en-US" dirty="0"/>
                  <a:t>, learn probability of different ranking class for documents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𝑗</m:t>
                        </m:r>
                      </m:sub>
                    </m:sSub>
                  </m:oMath>
                </a14:m>
                <a:r>
                  <a:rPr lang="en-US" dirty="0"/>
                  <a:t> via:</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up>
                        </m:sSup>
                      </m:den>
                    </m:f>
                  </m:oMath>
                </a14:m>
                <a:endParaRPr lang="en-US" dirty="0"/>
              </a:p>
              <a:p>
                <a:r>
                  <a:rPr lang="en-US" dirty="0"/>
                  <a:t>Cost function calculates cross entropy loss:</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e>
                      <m:sub>
                        <m:r>
                          <a:rPr lang="en-US" b="0" i="1" smtClean="0">
                            <a:latin typeface="Cambria Math" panose="02040503050406030204" pitchFamily="18" charset="0"/>
                          </a:rPr>
                          <m:t>𝑖𝑗</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𝑖𝑗</m:t>
                        </m:r>
                      </m:sub>
                    </m:sSub>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1" smtClean="0">
                            <a:latin typeface="Cambria Math" panose="02040503050406030204" pitchFamily="18" charset="0"/>
                          </a:rPr>
                          <m:t>(1−</m:t>
                        </m:r>
                      </m:fName>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𝑖𝑗</m:t>
                            </m:r>
                          </m:sub>
                        </m:sSub>
                        <m:r>
                          <a:rPr lang="en-US" b="0" i="1" smtClean="0">
                            <a:latin typeface="Cambria Math" panose="02040503050406030204" pitchFamily="18" charset="0"/>
                          </a:rPr>
                          <m:t>)</m:t>
                        </m:r>
                      </m:e>
                    </m:func>
                  </m:oMath>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𝑖𝑗</m:t>
                        </m:r>
                      </m:sub>
                    </m:sSub>
                  </m:oMath>
                </a14:m>
                <a:r>
                  <a:rPr lang="en-US" dirty="0"/>
                  <a:t> is the model probability;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𝑖𝑗</m:t>
                        </m:r>
                      </m:sub>
                    </m:sSub>
                  </m:oMath>
                </a14:m>
                <a:r>
                  <a:rPr lang="en-US" dirty="0"/>
                  <a:t> the actual probability (0 or 1 for categorical judgments)</a:t>
                </a:r>
              </a:p>
            </p:txBody>
          </p:sp>
        </mc:Choice>
        <mc:Fallback>
          <p:sp>
            <p:nvSpPr>
              <p:cNvPr id="3" name="Content Placeholder 2">
                <a:extLst>
                  <a:ext uri="{FF2B5EF4-FFF2-40B4-BE49-F238E27FC236}">
                    <a16:creationId xmlns:a16="http://schemas.microsoft.com/office/drawing/2014/main" id="{FD52686B-6FF5-8948-8640-01FB9A8EB741}"/>
                  </a:ext>
                </a:extLst>
              </p:cNvPr>
              <p:cNvSpPr>
                <a:spLocks noGrp="1" noRot="1" noChangeAspect="1" noMove="1" noResize="1" noEditPoints="1" noAdjustHandles="1" noChangeArrowheads="1" noChangeShapeType="1" noTextEdit="1"/>
              </p:cNvSpPr>
              <p:nvPr>
                <p:ph idx="1"/>
              </p:nvPr>
            </p:nvSpPr>
            <p:spPr>
              <a:xfrm>
                <a:off x="457200" y="1600200"/>
                <a:ext cx="8458200" cy="4953000"/>
              </a:xfrm>
              <a:blipFill>
                <a:blip r:embed="rId3"/>
                <a:stretch>
                  <a:fillRect l="-1351" t="-1279" r="-1351"/>
                </a:stretch>
              </a:blipFill>
            </p:spPr>
            <p:txBody>
              <a:bodyPr/>
              <a:lstStyle/>
              <a:p>
                <a:r>
                  <a:rPr lang="en-US">
                    <a:noFill/>
                  </a:rPr>
                  <a:t> </a:t>
                </a:r>
              </a:p>
            </p:txBody>
          </p:sp>
        </mc:Fallback>
      </mc:AlternateContent>
    </p:spTree>
    <p:extLst>
      <p:ext uri="{BB962C8B-B14F-4D97-AF65-F5344CB8AC3E}">
        <p14:creationId xmlns:p14="http://schemas.microsoft.com/office/powerpoint/2010/main" val="3529360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20B6-FA43-1845-974C-8001442AC95B}"/>
              </a:ext>
            </a:extLst>
          </p:cNvPr>
          <p:cNvSpPr>
            <a:spLocks noGrp="1"/>
          </p:cNvSpPr>
          <p:nvPr>
            <p:ph type="title"/>
          </p:nvPr>
        </p:nvSpPr>
        <p:spPr/>
        <p:txBody>
          <a:bodyPr/>
          <a:lstStyle/>
          <a:p>
            <a:r>
              <a:rPr lang="en-US" dirty="0" err="1"/>
              <a:t>RankNet</a:t>
            </a:r>
            <a:r>
              <a:rPr lang="en-US" dirty="0"/>
              <a:t> (Burges 2010)</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A913B9-BD66-1240-B4AD-530EB5C7B241}"/>
                  </a:ext>
                </a:extLst>
              </p:cNvPr>
              <p:cNvSpPr>
                <a:spLocks noGrp="1"/>
              </p:cNvSpPr>
              <p:nvPr>
                <p:ph idx="1"/>
              </p:nvPr>
            </p:nvSpPr>
            <p:spPr/>
            <p:txBody>
              <a:bodyPr/>
              <a:lstStyle/>
              <a:p>
                <a:r>
                  <a:rPr lang="en-US" dirty="0"/>
                  <a:t>Combining these equations gives</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𝑖𝑗</m:t>
                            </m:r>
                          </m:sub>
                        </m:sSub>
                      </m:e>
                    </m:d>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e>
                                </m:d>
                              </m:sup>
                            </m:sSup>
                          </m:e>
                        </m:d>
                      </m:e>
                    </m:func>
                  </m:oMath>
                </a14:m>
                <a:endParaRPr lang="en-US" b="0" dirty="0">
                  <a:ea typeface="Cambria Math" panose="02040503050406030204" pitchFamily="18" charset="0"/>
                </a:endParaRPr>
              </a:p>
              <a:p>
                <a:r>
                  <a:rPr lang="en-US" dirty="0"/>
                  <a:t>where, for a given query,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𝑖𝑗</m:t>
                        </m:r>
                      </m:sub>
                    </m:sSub>
                    <m:r>
                      <a:rPr lang="en-US"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0,+1,−1</m:t>
                        </m:r>
                      </m:e>
                    </m:d>
                  </m:oMath>
                </a14:m>
                <a:br>
                  <a:rPr lang="en-US" dirty="0"/>
                </a:br>
                <a:r>
                  <a:rPr lang="en-US" dirty="0"/>
                  <a:t>1 if </a:t>
                </a:r>
                <a:r>
                  <a:rPr lang="en-US" i="1" dirty="0"/>
                  <a:t>d</a:t>
                </a:r>
                <a:r>
                  <a:rPr lang="en-US" i="1" baseline="-25000" dirty="0"/>
                  <a:t>i</a:t>
                </a:r>
                <a:r>
                  <a:rPr lang="en-US" i="1" dirty="0"/>
                  <a:t> </a:t>
                </a:r>
                <a:r>
                  <a:rPr lang="en-US" dirty="0"/>
                  <a:t>is more relevant than </a:t>
                </a:r>
                <a:r>
                  <a:rPr lang="en-US" i="1" dirty="0" err="1"/>
                  <a:t>d</a:t>
                </a:r>
                <a:r>
                  <a:rPr lang="en-US" i="1" baseline="-25000" dirty="0" err="1"/>
                  <a:t>j</a:t>
                </a:r>
                <a:r>
                  <a:rPr lang="en-US" i="1" dirty="0"/>
                  <a:t>; –</a:t>
                </a:r>
                <a:r>
                  <a:rPr lang="en-US" dirty="0"/>
                  <a:t>1 if the reverse, and 0 if the they have the same label</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up>
                            </m:sSup>
                          </m:den>
                        </m:f>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den>
                    </m:f>
                  </m:oMath>
                </a14:m>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C6A913B9-BD66-1240-B4AD-530EB5C7B241}"/>
                  </a:ext>
                </a:extLst>
              </p:cNvPr>
              <p:cNvSpPr>
                <a:spLocks noGrp="1" noRot="1" noChangeAspect="1" noMove="1" noResize="1" noEditPoints="1" noAdjustHandles="1" noChangeArrowheads="1" noChangeShapeType="1" noTextEdit="1"/>
              </p:cNvSpPr>
              <p:nvPr>
                <p:ph idx="1"/>
              </p:nvPr>
            </p:nvSpPr>
            <p:spPr>
              <a:blipFill>
                <a:blip r:embed="rId2"/>
                <a:stretch>
                  <a:fillRect l="-1389" t="-12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B10B7C8-481A-B740-BDEF-18BBE96CFDAD}"/>
              </a:ext>
            </a:extLst>
          </p:cNvPr>
          <p:cNvPicPr>
            <a:picLocks noChangeAspect="1"/>
          </p:cNvPicPr>
          <p:nvPr/>
        </p:nvPicPr>
        <p:blipFill>
          <a:blip r:embed="rId3"/>
          <a:stretch>
            <a:fillRect/>
          </a:stretch>
        </p:blipFill>
        <p:spPr>
          <a:xfrm>
            <a:off x="990600" y="5041900"/>
            <a:ext cx="7899400" cy="1511300"/>
          </a:xfrm>
          <a:prstGeom prst="rect">
            <a:avLst/>
          </a:prstGeom>
        </p:spPr>
      </p:pic>
    </p:spTree>
    <p:extLst>
      <p:ext uri="{BB962C8B-B14F-4D97-AF65-F5344CB8AC3E}">
        <p14:creationId xmlns:p14="http://schemas.microsoft.com/office/powerpoint/2010/main" val="1751723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CB9D-35CF-8F4F-9BAF-9145E67DDC93}"/>
              </a:ext>
            </a:extLst>
          </p:cNvPr>
          <p:cNvSpPr>
            <a:spLocks noGrp="1"/>
          </p:cNvSpPr>
          <p:nvPr>
            <p:ph type="title"/>
          </p:nvPr>
        </p:nvSpPr>
        <p:spPr/>
        <p:txBody>
          <a:bodyPr/>
          <a:lstStyle/>
          <a:p>
            <a:r>
              <a:rPr lang="en-US" dirty="0" err="1"/>
              <a:t>RankNet</a:t>
            </a:r>
            <a:r>
              <a:rPr lang="en-US" dirty="0"/>
              <a:t> lambdas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77793D-0370-064E-BAE2-6989D1F6A39E}"/>
                  </a:ext>
                </a:extLst>
              </p:cNvPr>
              <p:cNvSpPr>
                <a:spLocks noGrp="1"/>
              </p:cNvSpPr>
              <p:nvPr>
                <p:ph idx="1"/>
              </p:nvPr>
            </p:nvSpPr>
            <p:spPr>
              <a:xfrm>
                <a:off x="457200" y="1600200"/>
                <a:ext cx="8382000" cy="4953000"/>
              </a:xfrm>
            </p:spPr>
            <p:txBody>
              <a:bodyPr/>
              <a:lstStyle/>
              <a:p>
                <a:r>
                  <a:rPr lang="en-US" dirty="0"/>
                  <a:t>The crucial part of the update is</a:t>
                </a:r>
              </a:p>
              <a:p>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𝑖𝑗</m:t>
                        </m:r>
                      </m:sub>
                    </m:sSub>
                  </m:oMath>
                </a14:m>
                <a:r>
                  <a:rPr lang="en-US" dirty="0"/>
                  <a:t>describes the desired change of scores for the pair of documents </a:t>
                </a:r>
                <a:r>
                  <a:rPr lang="en-US" i="1" dirty="0"/>
                  <a:t>d</a:t>
                </a:r>
                <a:r>
                  <a:rPr lang="en-US" i="1" baseline="-25000" dirty="0"/>
                  <a:t>i</a:t>
                </a:r>
                <a:r>
                  <a:rPr lang="en-US" dirty="0"/>
                  <a:t> and </a:t>
                </a:r>
                <a:r>
                  <a:rPr lang="en-US" i="1" dirty="0" err="1"/>
                  <a:t>d</a:t>
                </a:r>
                <a:r>
                  <a:rPr lang="en-US" i="1" baseline="-25000" dirty="0" err="1"/>
                  <a:t>j</a:t>
                </a:r>
                <a:endParaRPr lang="en-US" i="1" baseline="-25000" dirty="0"/>
              </a:p>
              <a:p>
                <a:r>
                  <a:rPr lang="en-US" dirty="0"/>
                  <a:t>The sum of all </a:t>
                </a:r>
                <a:r>
                  <a:rPr lang="el-GR" dirty="0"/>
                  <a:t>λ</a:t>
                </a:r>
                <a:r>
                  <a:rPr lang="en-US" i="1" baseline="-25000" dirty="0" err="1"/>
                  <a:t>ij</a:t>
                </a:r>
                <a:r>
                  <a:rPr lang="en-US" dirty="0"/>
                  <a:t> ’s and </a:t>
                </a:r>
                <a:r>
                  <a:rPr lang="el-GR" dirty="0"/>
                  <a:t>λ</a:t>
                </a:r>
                <a:r>
                  <a:rPr lang="en-US" i="1" baseline="-25000" dirty="0"/>
                  <a:t>ji</a:t>
                </a:r>
                <a:r>
                  <a:rPr lang="en-US" dirty="0"/>
                  <a:t> ’s of a query-doc vector </a:t>
                </a:r>
                <a:r>
                  <a:rPr lang="en-US" i="1" dirty="0"/>
                  <a:t>x</a:t>
                </a:r>
                <a:r>
                  <a:rPr lang="en-US" i="1" baseline="-25000" dirty="0"/>
                  <a:t>i</a:t>
                </a:r>
                <a:r>
                  <a:rPr lang="en-US" i="1" dirty="0"/>
                  <a:t> </a:t>
                </a:r>
                <a:r>
                  <a:rPr lang="en-US" dirty="0" err="1"/>
                  <a:t>w.r.t.</a:t>
                </a:r>
                <a:r>
                  <a:rPr lang="en-US" dirty="0"/>
                  <a:t> all other differently labelled documents for </a:t>
                </a:r>
                <a:r>
                  <a:rPr lang="en-US" i="1" dirty="0"/>
                  <a:t>q</a:t>
                </a:r>
                <a:r>
                  <a:rPr lang="en-US" dirty="0"/>
                  <a:t> is </a:t>
                </a:r>
              </a:p>
              <a:p>
                <a:endParaRPr lang="en-US" dirty="0"/>
              </a:p>
              <a:p>
                <a:endParaRPr lang="en-US" dirty="0"/>
              </a:p>
              <a:p>
                <a:r>
                  <a:rPr lang="el-GR" dirty="0"/>
                  <a:t>λ</a:t>
                </a:r>
                <a:r>
                  <a:rPr lang="en-US" baseline="-25000" dirty="0" err="1"/>
                  <a:t>i</a:t>
                </a:r>
                <a:r>
                  <a:rPr lang="en-US" dirty="0"/>
                  <a:t> is (sort of) a gradient of the pairwise loss of vector </a:t>
                </a:r>
                <a:r>
                  <a:rPr lang="en-US" i="1" dirty="0"/>
                  <a:t>x</a:t>
                </a:r>
                <a:r>
                  <a:rPr lang="en-US" i="1" baseline="-25000" dirty="0"/>
                  <a:t>i</a:t>
                </a:r>
                <a:endParaRPr lang="en-US" baseline="-25000" dirty="0"/>
              </a:p>
              <a:p>
                <a:endParaRPr lang="en-US" dirty="0"/>
              </a:p>
              <a:p>
                <a:endParaRPr lang="en-US" baseline="-25000" dirty="0"/>
              </a:p>
            </p:txBody>
          </p:sp>
        </mc:Choice>
        <mc:Fallback>
          <p:sp>
            <p:nvSpPr>
              <p:cNvPr id="3" name="Content Placeholder 2">
                <a:extLst>
                  <a:ext uri="{FF2B5EF4-FFF2-40B4-BE49-F238E27FC236}">
                    <a16:creationId xmlns:a16="http://schemas.microsoft.com/office/drawing/2014/main" id="{A577793D-0370-064E-BAE2-6989D1F6A39E}"/>
                  </a:ext>
                </a:extLst>
              </p:cNvPr>
              <p:cNvSpPr>
                <a:spLocks noGrp="1" noRot="1" noChangeAspect="1" noMove="1" noResize="1" noEditPoints="1" noAdjustHandles="1" noChangeArrowheads="1" noChangeShapeType="1" noTextEdit="1"/>
              </p:cNvSpPr>
              <p:nvPr>
                <p:ph idx="1"/>
              </p:nvPr>
            </p:nvSpPr>
            <p:spPr>
              <a:xfrm>
                <a:off x="457200" y="1600200"/>
                <a:ext cx="8382000" cy="4953000"/>
              </a:xfrm>
              <a:blipFill>
                <a:blip r:embed="rId2"/>
                <a:stretch>
                  <a:fillRect l="-1364" t="-1279" r="-303" b="-409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3287536-DA20-F84C-84CD-DC9626304C5A}"/>
              </a:ext>
            </a:extLst>
          </p:cNvPr>
          <p:cNvPicPr>
            <a:picLocks noChangeAspect="1"/>
          </p:cNvPicPr>
          <p:nvPr/>
        </p:nvPicPr>
        <p:blipFill>
          <a:blip r:embed="rId3"/>
          <a:stretch>
            <a:fillRect/>
          </a:stretch>
        </p:blipFill>
        <p:spPr>
          <a:xfrm>
            <a:off x="1524000" y="2209800"/>
            <a:ext cx="5715000" cy="836341"/>
          </a:xfrm>
          <a:prstGeom prst="rect">
            <a:avLst/>
          </a:prstGeom>
        </p:spPr>
      </p:pic>
      <p:pic>
        <p:nvPicPr>
          <p:cNvPr id="5" name="Picture 4">
            <a:extLst>
              <a:ext uri="{FF2B5EF4-FFF2-40B4-BE49-F238E27FC236}">
                <a16:creationId xmlns:a16="http://schemas.microsoft.com/office/drawing/2014/main" id="{DF55E0A6-7F5B-9C4E-B929-5E3A224A1CC7}"/>
              </a:ext>
            </a:extLst>
          </p:cNvPr>
          <p:cNvPicPr>
            <a:picLocks noChangeAspect="1"/>
          </p:cNvPicPr>
          <p:nvPr/>
        </p:nvPicPr>
        <p:blipFill>
          <a:blip r:embed="rId4"/>
          <a:stretch>
            <a:fillRect/>
          </a:stretch>
        </p:blipFill>
        <p:spPr>
          <a:xfrm>
            <a:off x="2286000" y="5050631"/>
            <a:ext cx="3911600" cy="969169"/>
          </a:xfrm>
          <a:prstGeom prst="rect">
            <a:avLst/>
          </a:prstGeom>
        </p:spPr>
      </p:pic>
    </p:spTree>
    <p:extLst>
      <p:ext uri="{BB962C8B-B14F-4D97-AF65-F5344CB8AC3E}">
        <p14:creationId xmlns:p14="http://schemas.microsoft.com/office/powerpoint/2010/main" val="2401629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5A2B-17D5-5845-B548-BA28E6D0A92A}"/>
              </a:ext>
            </a:extLst>
          </p:cNvPr>
          <p:cNvSpPr>
            <a:spLocks noGrp="1"/>
          </p:cNvSpPr>
          <p:nvPr>
            <p:ph type="title"/>
          </p:nvPr>
        </p:nvSpPr>
        <p:spPr/>
        <p:txBody>
          <a:bodyPr/>
          <a:lstStyle/>
          <a:p>
            <a:r>
              <a:rPr lang="en-US" dirty="0" err="1"/>
              <a:t>RankNet</a:t>
            </a:r>
            <a:r>
              <a:rPr lang="en-US" dirty="0"/>
              <a:t> lambdas (Burges 2010)</a:t>
            </a:r>
          </a:p>
        </p:txBody>
      </p:sp>
      <p:sp>
        <p:nvSpPr>
          <p:cNvPr id="3" name="Content Placeholder 2">
            <a:extLst>
              <a:ext uri="{FF2B5EF4-FFF2-40B4-BE49-F238E27FC236}">
                <a16:creationId xmlns:a16="http://schemas.microsoft.com/office/drawing/2014/main" id="{AD5524C7-3338-6F4D-B633-6F3CC56823F3}"/>
              </a:ext>
            </a:extLst>
          </p:cNvPr>
          <p:cNvSpPr>
            <a:spLocks noGrp="1"/>
          </p:cNvSpPr>
          <p:nvPr>
            <p:ph idx="1"/>
          </p:nvPr>
        </p:nvSpPr>
        <p:spPr/>
        <p:txBody>
          <a:bodyPr/>
          <a:lstStyle/>
          <a:p>
            <a:r>
              <a:rPr lang="en-US" sz="2400" dirty="0"/>
              <a:t>(a) is the perfect ranking, (b) is a ranking with 10 pairwise errors, (c) is a ranking with 8 pairwise errors. Each blue arrow represents the </a:t>
            </a:r>
            <a:r>
              <a:rPr lang="el-GR" sz="2400" dirty="0"/>
              <a:t>λ</a:t>
            </a:r>
            <a:r>
              <a:rPr lang="en-US" sz="2400" i="1" baseline="-25000" dirty="0" err="1"/>
              <a:t>i</a:t>
            </a:r>
            <a:r>
              <a:rPr lang="en-US" sz="2400" dirty="0"/>
              <a:t> for each query-document vector </a:t>
            </a:r>
            <a:r>
              <a:rPr lang="en-US" sz="2400" i="1" dirty="0"/>
              <a:t>x</a:t>
            </a:r>
            <a:r>
              <a:rPr lang="en-US" sz="2400" i="1" baseline="-25000" dirty="0"/>
              <a:t>i</a:t>
            </a:r>
            <a:r>
              <a:rPr lang="en-US" sz="2400" dirty="0"/>
              <a:t> </a:t>
            </a:r>
          </a:p>
          <a:p>
            <a:endParaRPr lang="en-US" dirty="0"/>
          </a:p>
        </p:txBody>
      </p:sp>
      <p:pic>
        <p:nvPicPr>
          <p:cNvPr id="4" name="Picture 3">
            <a:extLst>
              <a:ext uri="{FF2B5EF4-FFF2-40B4-BE49-F238E27FC236}">
                <a16:creationId xmlns:a16="http://schemas.microsoft.com/office/drawing/2014/main" id="{731B1D78-3D7F-174A-8270-B17920D51EAA}"/>
              </a:ext>
            </a:extLst>
          </p:cNvPr>
          <p:cNvPicPr>
            <a:picLocks noChangeAspect="1"/>
          </p:cNvPicPr>
          <p:nvPr/>
        </p:nvPicPr>
        <p:blipFill>
          <a:blip r:embed="rId2"/>
          <a:stretch>
            <a:fillRect/>
          </a:stretch>
        </p:blipFill>
        <p:spPr>
          <a:xfrm>
            <a:off x="1714500" y="3048000"/>
            <a:ext cx="5715000" cy="3362221"/>
          </a:xfrm>
          <a:prstGeom prst="rect">
            <a:avLst/>
          </a:prstGeom>
        </p:spPr>
      </p:pic>
    </p:spTree>
    <p:extLst>
      <p:ext uri="{BB962C8B-B14F-4D97-AF65-F5344CB8AC3E}">
        <p14:creationId xmlns:p14="http://schemas.microsoft.com/office/powerpoint/2010/main" val="3442062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5A2B-17D5-5845-B548-BA28E6D0A92A}"/>
              </a:ext>
            </a:extLst>
          </p:cNvPr>
          <p:cNvSpPr>
            <a:spLocks noGrp="1"/>
          </p:cNvSpPr>
          <p:nvPr>
            <p:ph type="title"/>
          </p:nvPr>
        </p:nvSpPr>
        <p:spPr/>
        <p:txBody>
          <a:bodyPr/>
          <a:lstStyle/>
          <a:p>
            <a:r>
              <a:rPr lang="en-US" dirty="0" err="1"/>
              <a:t>RankNet</a:t>
            </a:r>
            <a:r>
              <a:rPr lang="en-US" dirty="0"/>
              <a:t> lambdas (Burges 2010)</a:t>
            </a:r>
          </a:p>
        </p:txBody>
      </p:sp>
      <p:sp>
        <p:nvSpPr>
          <p:cNvPr id="3" name="Content Placeholder 2">
            <a:extLst>
              <a:ext uri="{FF2B5EF4-FFF2-40B4-BE49-F238E27FC236}">
                <a16:creationId xmlns:a16="http://schemas.microsoft.com/office/drawing/2014/main" id="{AD5524C7-3338-6F4D-B633-6F3CC56823F3}"/>
              </a:ext>
            </a:extLst>
          </p:cNvPr>
          <p:cNvSpPr>
            <a:spLocks noGrp="1"/>
          </p:cNvSpPr>
          <p:nvPr>
            <p:ph idx="1"/>
          </p:nvPr>
        </p:nvSpPr>
        <p:spPr/>
        <p:txBody>
          <a:bodyPr/>
          <a:lstStyle/>
          <a:p>
            <a:r>
              <a:rPr lang="en-US" sz="2400" dirty="0"/>
              <a:t>Problem: </a:t>
            </a:r>
            <a:r>
              <a:rPr lang="en-US" sz="2400" dirty="0" err="1"/>
              <a:t>RankNet</a:t>
            </a:r>
            <a:r>
              <a:rPr lang="en-US" sz="2400" dirty="0"/>
              <a:t> is based on pairwise error, while modern IR measures emphasize higher ranking positions. Red arrows show better </a:t>
            </a:r>
            <a:r>
              <a:rPr lang="el-GR" sz="2400" dirty="0"/>
              <a:t>λ’</a:t>
            </a:r>
            <a:r>
              <a:rPr lang="en-US" sz="2400" dirty="0"/>
              <a:t>s for modern IR, esp. web search. </a:t>
            </a:r>
          </a:p>
          <a:p>
            <a:endParaRPr lang="en-US" dirty="0"/>
          </a:p>
        </p:txBody>
      </p:sp>
      <p:pic>
        <p:nvPicPr>
          <p:cNvPr id="5" name="Picture 4">
            <a:extLst>
              <a:ext uri="{FF2B5EF4-FFF2-40B4-BE49-F238E27FC236}">
                <a16:creationId xmlns:a16="http://schemas.microsoft.com/office/drawing/2014/main" id="{408B117F-58AD-2248-A841-08CEF556B5E4}"/>
              </a:ext>
            </a:extLst>
          </p:cNvPr>
          <p:cNvPicPr>
            <a:picLocks noChangeAspect="1"/>
          </p:cNvPicPr>
          <p:nvPr/>
        </p:nvPicPr>
        <p:blipFill>
          <a:blip r:embed="rId2"/>
          <a:stretch>
            <a:fillRect/>
          </a:stretch>
        </p:blipFill>
        <p:spPr>
          <a:xfrm>
            <a:off x="1600200" y="2923857"/>
            <a:ext cx="6629400" cy="3811905"/>
          </a:xfrm>
          <a:prstGeom prst="rect">
            <a:avLst/>
          </a:prstGeom>
        </p:spPr>
      </p:pic>
    </p:spTree>
    <p:extLst>
      <p:ext uri="{BB962C8B-B14F-4D97-AF65-F5344CB8AC3E}">
        <p14:creationId xmlns:p14="http://schemas.microsoft.com/office/powerpoint/2010/main" val="1884043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779-BDC8-9547-A85E-7F9791CAF515}"/>
              </a:ext>
            </a:extLst>
          </p:cNvPr>
          <p:cNvSpPr>
            <a:spLocks noGrp="1"/>
          </p:cNvSpPr>
          <p:nvPr>
            <p:ph type="title"/>
          </p:nvPr>
        </p:nvSpPr>
        <p:spPr/>
        <p:txBody>
          <a:bodyPr/>
          <a:lstStyle/>
          <a:p>
            <a:r>
              <a:rPr lang="en-US" dirty="0"/>
              <a:t>From </a:t>
            </a:r>
            <a:r>
              <a:rPr lang="en-US" dirty="0" err="1"/>
              <a:t>RankNet</a:t>
            </a:r>
            <a:r>
              <a:rPr lang="en-US" dirty="0"/>
              <a:t> to </a:t>
            </a:r>
            <a:r>
              <a:rPr lang="en-US" dirty="0" err="1"/>
              <a:t>LambdaRank</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05DF1C-5E8D-D34C-B6AA-401D16D155BB}"/>
                  </a:ext>
                </a:extLst>
              </p:cNvPr>
              <p:cNvSpPr>
                <a:spLocks noGrp="1"/>
              </p:cNvSpPr>
              <p:nvPr>
                <p:ph idx="1"/>
              </p:nvPr>
            </p:nvSpPr>
            <p:spPr/>
            <p:txBody>
              <a:bodyPr/>
              <a:lstStyle/>
              <a:p>
                <a:r>
                  <a:rPr lang="en-US" dirty="0"/>
                  <a:t>Rather than working with pairwise ranking errors, scale by effect a change has on NDCG</a:t>
                </a:r>
              </a:p>
              <a:p>
                <a:r>
                  <a:rPr lang="en-US" dirty="0"/>
                  <a:t>Idea: Multiply </a:t>
                </a:r>
                <a:r>
                  <a:rPr lang="el-GR" dirty="0"/>
                  <a:t>λ’</a:t>
                </a:r>
                <a:r>
                  <a:rPr lang="en-US" dirty="0"/>
                  <a:t>s by |∆Z|, the difference of an IR measure when </a:t>
                </a:r>
                <a:r>
                  <a:rPr lang="en-US" i="1" dirty="0"/>
                  <a:t>d</a:t>
                </a:r>
                <a:r>
                  <a:rPr lang="en-US" i="1" baseline="-25000" dirty="0"/>
                  <a:t>i</a:t>
                </a:r>
                <a:r>
                  <a:rPr lang="en-US" dirty="0"/>
                  <a:t> and </a:t>
                </a:r>
                <a:r>
                  <a:rPr lang="en-US" i="1" dirty="0" err="1"/>
                  <a:t>d</a:t>
                </a:r>
                <a:r>
                  <a:rPr lang="en-US" i="1" baseline="-25000" dirty="0" err="1"/>
                  <a:t>j</a:t>
                </a:r>
                <a:r>
                  <a:rPr lang="en-US" dirty="0"/>
                  <a:t> are swapped</a:t>
                </a:r>
              </a:p>
              <a:p>
                <a:r>
                  <a:rPr lang="en-US" dirty="0"/>
                  <a:t>E.g. |∆NDCG| is the change in NDCG when swapping </a:t>
                </a:r>
                <a:r>
                  <a:rPr lang="en-US" i="1" dirty="0"/>
                  <a:t>d</a:t>
                </a:r>
                <a:r>
                  <a:rPr lang="en-US" i="1" baseline="-25000" dirty="0"/>
                  <a:t>i</a:t>
                </a:r>
                <a:r>
                  <a:rPr lang="en-US" dirty="0"/>
                  <a:t> and </a:t>
                </a:r>
                <a:r>
                  <a:rPr lang="en-US" i="1" dirty="0" err="1"/>
                  <a:t>d</a:t>
                </a:r>
                <a:r>
                  <a:rPr lang="en-US" i="1" baseline="-25000" dirty="0" err="1"/>
                  <a:t>j</a:t>
                </a:r>
                <a:r>
                  <a:rPr lang="en-US" i="1" dirty="0"/>
                  <a:t> </a:t>
                </a:r>
                <a:r>
                  <a:rPr lang="en-US" dirty="0"/>
                  <a:t>giving:</a:t>
                </a: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up>
                        </m:sSup>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NDCG</m:t>
                        </m:r>
                      </m:e>
                    </m:d>
                  </m:oMath>
                </a14:m>
                <a:endParaRPr lang="en-US" dirty="0"/>
              </a:p>
              <a:p>
                <a:r>
                  <a:rPr lang="en-US" dirty="0"/>
                  <a:t>Burges et al. “prove” (partly theory, partly empirical) that this change is sufficient for model to optimize NDCG</a:t>
                </a:r>
              </a:p>
            </p:txBody>
          </p:sp>
        </mc:Choice>
        <mc:Fallback>
          <p:sp>
            <p:nvSpPr>
              <p:cNvPr id="3" name="Content Placeholder 2">
                <a:extLst>
                  <a:ext uri="{FF2B5EF4-FFF2-40B4-BE49-F238E27FC236}">
                    <a16:creationId xmlns:a16="http://schemas.microsoft.com/office/drawing/2014/main" id="{5605DF1C-5E8D-D34C-B6AA-401D16D155BB}"/>
                  </a:ext>
                </a:extLst>
              </p:cNvPr>
              <p:cNvSpPr>
                <a:spLocks noGrp="1" noRot="1" noChangeAspect="1" noMove="1" noResize="1" noEditPoints="1" noAdjustHandles="1" noChangeArrowheads="1" noChangeShapeType="1" noTextEdit="1"/>
              </p:cNvSpPr>
              <p:nvPr>
                <p:ph idx="1"/>
              </p:nvPr>
            </p:nvSpPr>
            <p:spPr>
              <a:blipFill>
                <a:blip r:embed="rId2"/>
                <a:stretch>
                  <a:fillRect l="-1389" t="-1279" r="-1235" b="-2813"/>
                </a:stretch>
              </a:blipFill>
            </p:spPr>
            <p:txBody>
              <a:bodyPr/>
              <a:lstStyle/>
              <a:p>
                <a:r>
                  <a:rPr lang="en-US">
                    <a:noFill/>
                  </a:rPr>
                  <a:t> </a:t>
                </a:r>
              </a:p>
            </p:txBody>
          </p:sp>
        </mc:Fallback>
      </mc:AlternateContent>
    </p:spTree>
    <p:extLst>
      <p:ext uri="{BB962C8B-B14F-4D97-AF65-F5344CB8AC3E}">
        <p14:creationId xmlns:p14="http://schemas.microsoft.com/office/powerpoint/2010/main" val="1036531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D779-BDC8-9547-A85E-7F9791CAF515}"/>
              </a:ext>
            </a:extLst>
          </p:cNvPr>
          <p:cNvSpPr>
            <a:spLocks noGrp="1"/>
          </p:cNvSpPr>
          <p:nvPr>
            <p:ph type="title"/>
          </p:nvPr>
        </p:nvSpPr>
        <p:spPr/>
        <p:txBody>
          <a:bodyPr/>
          <a:lstStyle/>
          <a:p>
            <a:r>
              <a:rPr lang="en-US" dirty="0"/>
              <a:t>From </a:t>
            </a:r>
            <a:r>
              <a:rPr lang="en-US" dirty="0" err="1"/>
              <a:t>LambdaRank</a:t>
            </a:r>
            <a:r>
              <a:rPr lang="en-US" dirty="0"/>
              <a:t> to </a:t>
            </a:r>
            <a:r>
              <a:rPr lang="en-US" dirty="0" err="1"/>
              <a:t>LambdaMART</a:t>
            </a:r>
            <a:endParaRPr lang="en-US" dirty="0"/>
          </a:p>
        </p:txBody>
      </p:sp>
      <p:sp>
        <p:nvSpPr>
          <p:cNvPr id="3" name="Content Placeholder 2">
            <a:extLst>
              <a:ext uri="{FF2B5EF4-FFF2-40B4-BE49-F238E27FC236}">
                <a16:creationId xmlns:a16="http://schemas.microsoft.com/office/drawing/2014/main" id="{5605DF1C-5E8D-D34C-B6AA-401D16D155BB}"/>
              </a:ext>
            </a:extLst>
          </p:cNvPr>
          <p:cNvSpPr>
            <a:spLocks noGrp="1"/>
          </p:cNvSpPr>
          <p:nvPr>
            <p:ph idx="1"/>
          </p:nvPr>
        </p:nvSpPr>
        <p:spPr/>
        <p:txBody>
          <a:bodyPr/>
          <a:lstStyle/>
          <a:p>
            <a:r>
              <a:rPr lang="en-US" dirty="0" err="1"/>
              <a:t>LambdaRank</a:t>
            </a:r>
            <a:r>
              <a:rPr lang="en-US" dirty="0"/>
              <a:t> models gradients</a:t>
            </a:r>
          </a:p>
          <a:p>
            <a:r>
              <a:rPr lang="en-US" dirty="0"/>
              <a:t>MART can be trained with gradients (“gradient boosting”)</a:t>
            </a:r>
          </a:p>
          <a:p>
            <a:r>
              <a:rPr lang="en-US" dirty="0"/>
              <a:t>Combine both to get </a:t>
            </a:r>
            <a:r>
              <a:rPr lang="en-US" dirty="0" err="1"/>
              <a:t>LambdaMART</a:t>
            </a:r>
            <a:endParaRPr lang="en-US" dirty="0"/>
          </a:p>
          <a:p>
            <a:pPr lvl="1"/>
            <a:r>
              <a:rPr lang="en-US" dirty="0"/>
              <a:t>MART with specified gradients and optimization step</a:t>
            </a:r>
          </a:p>
        </p:txBody>
      </p:sp>
    </p:spTree>
    <p:extLst>
      <p:ext uri="{BB962C8B-B14F-4D97-AF65-F5344CB8AC3E}">
        <p14:creationId xmlns:p14="http://schemas.microsoft.com/office/powerpoint/2010/main" val="3108765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Machine learning for IR ranking</a:t>
            </a:r>
          </a:p>
        </p:txBody>
      </p:sp>
      <p:sp>
        <p:nvSpPr>
          <p:cNvPr id="18434" name="Content Placeholder 2"/>
          <p:cNvSpPr>
            <a:spLocks noGrp="1"/>
          </p:cNvSpPr>
          <p:nvPr>
            <p:ph idx="1"/>
          </p:nvPr>
        </p:nvSpPr>
        <p:spPr/>
        <p:txBody>
          <a:bodyPr/>
          <a:lstStyle/>
          <a:p>
            <a:pPr eaLnBrk="1" hangingPunct="1"/>
            <a:r>
              <a:rPr lang="en-US" dirty="0">
                <a:latin typeface="Calibri" charset="0"/>
                <a:ea typeface="ＭＳ Ｐゴシック" charset="0"/>
                <a:cs typeface="ＭＳ Ｐゴシック" charset="0"/>
              </a:rPr>
              <a:t>This “good idea” has been actively researched – and actively deployed by major web search engines – in the last 10 years</a:t>
            </a:r>
          </a:p>
          <a:p>
            <a:pPr eaLnBrk="1" hangingPunct="1"/>
            <a:r>
              <a:rPr lang="en-US" dirty="0">
                <a:latin typeface="Calibri" charset="0"/>
                <a:ea typeface="ＭＳ Ｐゴシック" charset="0"/>
                <a:cs typeface="ＭＳ Ｐゴシック" charset="0"/>
              </a:rPr>
              <a:t>Why didn’t it happen earlier?  </a:t>
            </a:r>
          </a:p>
          <a:p>
            <a:pPr lvl="1" eaLnBrk="1" hangingPunct="1"/>
            <a:r>
              <a:rPr lang="en-US" dirty="0">
                <a:latin typeface="Calibri" charset="0"/>
                <a:ea typeface="ＭＳ Ｐゴシック" charset="0"/>
              </a:rPr>
              <a:t>Modern supervised ML has been around for about 25 years…</a:t>
            </a:r>
          </a:p>
          <a:p>
            <a:pPr lvl="1" eaLnBrk="1" hangingPunct="1"/>
            <a:r>
              <a:rPr lang="en-US" dirty="0">
                <a:latin typeface="Calibri" charset="0"/>
                <a:ea typeface="ＭＳ Ｐゴシック" charset="0"/>
              </a:rPr>
              <a:t>Naïve Bayes has been around for about 60 years…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A3DA-3D54-0140-80ED-44301009D53B}"/>
              </a:ext>
            </a:extLst>
          </p:cNvPr>
          <p:cNvSpPr>
            <a:spLocks noGrp="1"/>
          </p:cNvSpPr>
          <p:nvPr>
            <p:ph type="title"/>
          </p:nvPr>
        </p:nvSpPr>
        <p:spPr/>
        <p:txBody>
          <a:bodyPr/>
          <a:lstStyle/>
          <a:p>
            <a:r>
              <a:rPr lang="en-US" dirty="0" err="1"/>
              <a:t>LambdaMART</a:t>
            </a:r>
            <a:r>
              <a:rPr lang="en-US" dirty="0"/>
              <a:t> algorithm</a:t>
            </a:r>
          </a:p>
        </p:txBody>
      </p:sp>
      <p:pic>
        <p:nvPicPr>
          <p:cNvPr id="5" name="Content Placeholder 4">
            <a:extLst>
              <a:ext uri="{FF2B5EF4-FFF2-40B4-BE49-F238E27FC236}">
                <a16:creationId xmlns:a16="http://schemas.microsoft.com/office/drawing/2014/main" id="{24C0BAD9-EE35-9043-B26F-DCFB0BFC1397}"/>
              </a:ext>
            </a:extLst>
          </p:cNvPr>
          <p:cNvPicPr>
            <a:picLocks noGrp="1" noChangeAspect="1"/>
          </p:cNvPicPr>
          <p:nvPr>
            <p:ph idx="1"/>
          </p:nvPr>
        </p:nvPicPr>
        <p:blipFill>
          <a:blip r:embed="rId3"/>
          <a:stretch>
            <a:fillRect/>
          </a:stretch>
        </p:blipFill>
        <p:spPr>
          <a:xfrm>
            <a:off x="457200" y="1928762"/>
            <a:ext cx="8229600" cy="4295876"/>
          </a:xfrm>
          <a:prstGeom prst="rect">
            <a:avLst/>
          </a:prstGeom>
        </p:spPr>
      </p:pic>
      <p:sp>
        <p:nvSpPr>
          <p:cNvPr id="6" name="TextBox 5">
            <a:extLst>
              <a:ext uri="{FF2B5EF4-FFF2-40B4-BE49-F238E27FC236}">
                <a16:creationId xmlns:a16="http://schemas.microsoft.com/office/drawing/2014/main" id="{DB5E610C-AC2F-DF4D-946C-873CF360A6D7}"/>
              </a:ext>
            </a:extLst>
          </p:cNvPr>
          <p:cNvSpPr txBox="1"/>
          <p:nvPr/>
        </p:nvSpPr>
        <p:spPr>
          <a:xfrm>
            <a:off x="5334000" y="4800600"/>
            <a:ext cx="2927725" cy="369332"/>
          </a:xfrm>
          <a:prstGeom prst="rect">
            <a:avLst/>
          </a:prstGeom>
          <a:noFill/>
        </p:spPr>
        <p:txBody>
          <a:bodyPr wrap="none" rtlCol="0">
            <a:spAutoFit/>
          </a:bodyPr>
          <a:lstStyle/>
          <a:p>
            <a:r>
              <a:rPr lang="en-US" i="1" dirty="0" err="1">
                <a:latin typeface="+mn-lt"/>
              </a:rPr>
              <a:t>R</a:t>
            </a:r>
            <a:r>
              <a:rPr lang="en-US" i="1" baseline="-25000" dirty="0" err="1">
                <a:latin typeface="+mn-lt"/>
              </a:rPr>
              <a:t>lk</a:t>
            </a:r>
            <a:r>
              <a:rPr lang="en-US" dirty="0">
                <a:latin typeface="+mn-lt"/>
              </a:rPr>
              <a:t> is data items at leaf node </a:t>
            </a:r>
            <a:r>
              <a:rPr lang="en-US" i="1" dirty="0">
                <a:latin typeface="+mn-lt"/>
              </a:rPr>
              <a:t>l</a:t>
            </a:r>
            <a:endParaRPr lang="en-US" dirty="0">
              <a:latin typeface="+mn-lt"/>
            </a:endParaRPr>
          </a:p>
        </p:txBody>
      </p:sp>
    </p:spTree>
    <p:extLst>
      <p:ext uri="{BB962C8B-B14F-4D97-AF65-F5344CB8AC3E}">
        <p14:creationId xmlns:p14="http://schemas.microsoft.com/office/powerpoint/2010/main" val="1241798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8131-78C7-D849-A3DE-BD9CD70DCC80}"/>
              </a:ext>
            </a:extLst>
          </p:cNvPr>
          <p:cNvSpPr>
            <a:spLocks noGrp="1"/>
          </p:cNvSpPr>
          <p:nvPr>
            <p:ph type="title"/>
          </p:nvPr>
        </p:nvSpPr>
        <p:spPr/>
        <p:txBody>
          <a:bodyPr/>
          <a:lstStyle/>
          <a:p>
            <a:r>
              <a:rPr lang="en-US" dirty="0"/>
              <a:t>Yahoo! Learning to rank challenge</a:t>
            </a:r>
          </a:p>
        </p:txBody>
      </p:sp>
      <p:sp>
        <p:nvSpPr>
          <p:cNvPr id="3" name="Content Placeholder 2">
            <a:extLst>
              <a:ext uri="{FF2B5EF4-FFF2-40B4-BE49-F238E27FC236}">
                <a16:creationId xmlns:a16="http://schemas.microsoft.com/office/drawing/2014/main" id="{4862F38A-30C5-CF46-B44B-F7643173B41E}"/>
              </a:ext>
            </a:extLst>
          </p:cNvPr>
          <p:cNvSpPr>
            <a:spLocks noGrp="1"/>
          </p:cNvSpPr>
          <p:nvPr>
            <p:ph idx="1"/>
          </p:nvPr>
        </p:nvSpPr>
        <p:spPr/>
        <p:txBody>
          <a:bodyPr/>
          <a:lstStyle/>
          <a:p>
            <a:r>
              <a:rPr lang="en-US" dirty="0"/>
              <a:t>Goal was to validate learning to rank methods on a large, “real” web search problem</a:t>
            </a:r>
          </a:p>
          <a:p>
            <a:pPr lvl="1"/>
            <a:r>
              <a:rPr lang="en-US" dirty="0"/>
              <a:t>Previous work was mainly driven by LETOR datasets</a:t>
            </a:r>
          </a:p>
          <a:p>
            <a:pPr lvl="2"/>
            <a:r>
              <a:rPr lang="en-US" dirty="0"/>
              <a:t>Great as first public learning-to-rank data</a:t>
            </a:r>
          </a:p>
          <a:p>
            <a:pPr lvl="2"/>
            <a:r>
              <a:rPr lang="en-US" dirty="0"/>
              <a:t>Small: 10s of features, 100s of queries, 10k’s of docs</a:t>
            </a:r>
          </a:p>
          <a:p>
            <a:r>
              <a:rPr lang="en-US" dirty="0"/>
              <a:t>Only feature vectors released</a:t>
            </a:r>
          </a:p>
          <a:p>
            <a:pPr lvl="1"/>
            <a:r>
              <a:rPr lang="en-US" dirty="0"/>
              <a:t>Not URLs, queries, nor feature descriptions</a:t>
            </a:r>
          </a:p>
          <a:p>
            <a:pPr lvl="2"/>
            <a:r>
              <a:rPr lang="en-US" dirty="0"/>
              <a:t>Wanting to keep privacy and proprietary info safe</a:t>
            </a:r>
          </a:p>
          <a:p>
            <a:pPr lvl="1"/>
            <a:r>
              <a:rPr lang="en-US" dirty="0"/>
              <a:t>But included web graph features, click features, page freshness and page classification features as well as text match features</a:t>
            </a:r>
          </a:p>
        </p:txBody>
      </p:sp>
    </p:spTree>
    <p:extLst>
      <p:ext uri="{BB962C8B-B14F-4D97-AF65-F5344CB8AC3E}">
        <p14:creationId xmlns:p14="http://schemas.microsoft.com/office/powerpoint/2010/main" val="249163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141C-807E-F94D-8D3C-846138C0D820}"/>
              </a:ext>
            </a:extLst>
          </p:cNvPr>
          <p:cNvSpPr>
            <a:spLocks noGrp="1"/>
          </p:cNvSpPr>
          <p:nvPr>
            <p:ph type="title"/>
          </p:nvPr>
        </p:nvSpPr>
        <p:spPr/>
        <p:txBody>
          <a:bodyPr/>
          <a:lstStyle/>
          <a:p>
            <a:r>
              <a:rPr lang="en-US" dirty="0"/>
              <a:t>Burges et al. (2011) entry systems</a:t>
            </a:r>
          </a:p>
        </p:txBody>
      </p:sp>
      <p:pic>
        <p:nvPicPr>
          <p:cNvPr id="4" name="Content Placeholder 3">
            <a:extLst>
              <a:ext uri="{FF2B5EF4-FFF2-40B4-BE49-F238E27FC236}">
                <a16:creationId xmlns:a16="http://schemas.microsoft.com/office/drawing/2014/main" id="{4A14B089-4A43-424F-A800-87445E519C61}"/>
              </a:ext>
            </a:extLst>
          </p:cNvPr>
          <p:cNvPicPr>
            <a:picLocks noGrp="1" noChangeAspect="1"/>
          </p:cNvPicPr>
          <p:nvPr>
            <p:ph idx="1"/>
          </p:nvPr>
        </p:nvPicPr>
        <p:blipFill>
          <a:blip r:embed="rId3"/>
          <a:stretch>
            <a:fillRect/>
          </a:stretch>
        </p:blipFill>
        <p:spPr>
          <a:xfrm>
            <a:off x="457200" y="2344153"/>
            <a:ext cx="8229600" cy="3465094"/>
          </a:xfrm>
          <a:prstGeom prst="rect">
            <a:avLst/>
          </a:prstGeom>
        </p:spPr>
      </p:pic>
      <p:sp>
        <p:nvSpPr>
          <p:cNvPr id="5" name="TextBox 4">
            <a:extLst>
              <a:ext uri="{FF2B5EF4-FFF2-40B4-BE49-F238E27FC236}">
                <a16:creationId xmlns:a16="http://schemas.microsoft.com/office/drawing/2014/main" id="{7F64ECFF-0315-E642-905A-93CF8613A606}"/>
              </a:ext>
            </a:extLst>
          </p:cNvPr>
          <p:cNvSpPr txBox="1"/>
          <p:nvPr/>
        </p:nvSpPr>
        <p:spPr>
          <a:xfrm>
            <a:off x="533400" y="6195292"/>
            <a:ext cx="6855275" cy="369332"/>
          </a:xfrm>
          <a:prstGeom prst="rect">
            <a:avLst/>
          </a:prstGeom>
          <a:noFill/>
        </p:spPr>
        <p:txBody>
          <a:bodyPr wrap="none" rtlCol="0">
            <a:spAutoFit/>
          </a:bodyPr>
          <a:lstStyle/>
          <a:p>
            <a:r>
              <a:rPr lang="en-US" dirty="0"/>
              <a:t>ERR = Expected reciprocal rank; see Chapelle and Chang (2011)</a:t>
            </a:r>
          </a:p>
        </p:txBody>
      </p:sp>
    </p:spTree>
    <p:extLst>
      <p:ext uri="{BB962C8B-B14F-4D97-AF65-F5344CB8AC3E}">
        <p14:creationId xmlns:p14="http://schemas.microsoft.com/office/powerpoint/2010/main" val="650647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73CF-E3ED-1745-BC7C-B8E3697E4A25}"/>
              </a:ext>
            </a:extLst>
          </p:cNvPr>
          <p:cNvSpPr>
            <a:spLocks noGrp="1"/>
          </p:cNvSpPr>
          <p:nvPr>
            <p:ph type="title"/>
          </p:nvPr>
        </p:nvSpPr>
        <p:spPr/>
        <p:txBody>
          <a:bodyPr/>
          <a:lstStyle/>
          <a:p>
            <a:r>
              <a:rPr lang="en-US" dirty="0"/>
              <a:t>They didn’t need to combine so many</a:t>
            </a:r>
          </a:p>
        </p:txBody>
      </p:sp>
      <p:pic>
        <p:nvPicPr>
          <p:cNvPr id="4" name="Content Placeholder 3">
            <a:extLst>
              <a:ext uri="{FF2B5EF4-FFF2-40B4-BE49-F238E27FC236}">
                <a16:creationId xmlns:a16="http://schemas.microsoft.com/office/drawing/2014/main" id="{8C54A04C-96A5-C34C-9899-55F72F8770BD}"/>
              </a:ext>
            </a:extLst>
          </p:cNvPr>
          <p:cNvPicPr>
            <a:picLocks noGrp="1" noChangeAspect="1"/>
          </p:cNvPicPr>
          <p:nvPr>
            <p:ph idx="1"/>
          </p:nvPr>
        </p:nvPicPr>
        <p:blipFill>
          <a:blip r:embed="rId2"/>
          <a:stretch>
            <a:fillRect/>
          </a:stretch>
        </p:blipFill>
        <p:spPr>
          <a:xfrm>
            <a:off x="1130300" y="2641600"/>
            <a:ext cx="6883400" cy="2870200"/>
          </a:xfrm>
          <a:prstGeom prst="rect">
            <a:avLst/>
          </a:prstGeom>
        </p:spPr>
      </p:pic>
    </p:spTree>
    <p:extLst>
      <p:ext uri="{BB962C8B-B14F-4D97-AF65-F5344CB8AC3E}">
        <p14:creationId xmlns:p14="http://schemas.microsoft.com/office/powerpoint/2010/main" val="3569669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8D09-AEF9-204B-98EB-140798B97488}"/>
              </a:ext>
            </a:extLst>
          </p:cNvPr>
          <p:cNvSpPr>
            <a:spLocks noGrp="1"/>
          </p:cNvSpPr>
          <p:nvPr>
            <p:ph type="title"/>
          </p:nvPr>
        </p:nvSpPr>
        <p:spPr/>
        <p:txBody>
          <a:bodyPr/>
          <a:lstStyle/>
          <a:p>
            <a:r>
              <a:rPr lang="en-US" sz="3600" dirty="0"/>
              <a:t>All good systems performed almost identically, trained on the same features</a:t>
            </a:r>
          </a:p>
        </p:txBody>
      </p:sp>
      <p:pic>
        <p:nvPicPr>
          <p:cNvPr id="4" name="Content Placeholder 3">
            <a:extLst>
              <a:ext uri="{FF2B5EF4-FFF2-40B4-BE49-F238E27FC236}">
                <a16:creationId xmlns:a16="http://schemas.microsoft.com/office/drawing/2014/main" id="{7B2D7198-2A51-404C-AE9C-C08019AF57A0}"/>
              </a:ext>
            </a:extLst>
          </p:cNvPr>
          <p:cNvPicPr>
            <a:picLocks noGrp="1" noChangeAspect="1"/>
          </p:cNvPicPr>
          <p:nvPr>
            <p:ph idx="1"/>
          </p:nvPr>
        </p:nvPicPr>
        <p:blipFill>
          <a:blip r:embed="rId3"/>
          <a:stretch>
            <a:fillRect/>
          </a:stretch>
        </p:blipFill>
        <p:spPr>
          <a:xfrm>
            <a:off x="457200" y="2133600"/>
            <a:ext cx="8229600" cy="2008889"/>
          </a:xfrm>
          <a:prstGeom prst="rect">
            <a:avLst/>
          </a:prstGeom>
        </p:spPr>
      </p:pic>
      <p:sp>
        <p:nvSpPr>
          <p:cNvPr id="5" name="TextBox 4">
            <a:extLst>
              <a:ext uri="{FF2B5EF4-FFF2-40B4-BE49-F238E27FC236}">
                <a16:creationId xmlns:a16="http://schemas.microsoft.com/office/drawing/2014/main" id="{6720BDE7-BC38-3C46-BE8F-D76AD5B4070C}"/>
              </a:ext>
            </a:extLst>
          </p:cNvPr>
          <p:cNvSpPr txBox="1"/>
          <p:nvPr/>
        </p:nvSpPr>
        <p:spPr>
          <a:xfrm>
            <a:off x="609600" y="4953000"/>
            <a:ext cx="7871065" cy="1323439"/>
          </a:xfrm>
          <a:prstGeom prst="rect">
            <a:avLst/>
          </a:prstGeom>
          <a:noFill/>
        </p:spPr>
        <p:txBody>
          <a:bodyPr wrap="none" rtlCol="0">
            <a:spAutoFit/>
          </a:bodyPr>
          <a:lstStyle/>
          <a:p>
            <a:r>
              <a:rPr lang="en-US" sz="2000" dirty="0"/>
              <a:t>It’s not very clear that you need to use </a:t>
            </a:r>
            <a:r>
              <a:rPr lang="en-US" sz="2000" dirty="0" err="1"/>
              <a:t>LambdaMART</a:t>
            </a:r>
            <a:r>
              <a:rPr lang="en-US" sz="2000" dirty="0"/>
              <a:t>.</a:t>
            </a:r>
          </a:p>
          <a:p>
            <a:r>
              <a:rPr lang="en-US" sz="2000" dirty="0"/>
              <a:t>Methods like (pairwise) Logistic Rank seem to do just fine.</a:t>
            </a:r>
          </a:p>
          <a:p>
            <a:r>
              <a:rPr lang="en-US" sz="2000" dirty="0"/>
              <a:t>But use of trees seems to be de </a:t>
            </a:r>
            <a:r>
              <a:rPr lang="en-US" sz="2000" dirty="0" err="1"/>
              <a:t>rigeur</a:t>
            </a:r>
            <a:r>
              <a:rPr lang="en-US" sz="2000" dirty="0"/>
              <a:t> at search engine companies.</a:t>
            </a:r>
          </a:p>
          <a:p>
            <a:r>
              <a:rPr lang="en-US" sz="2000" dirty="0"/>
              <a:t>So maybe they’re a little better on big data?</a:t>
            </a:r>
          </a:p>
        </p:txBody>
      </p:sp>
    </p:spTree>
    <p:extLst>
      <p:ext uri="{BB962C8B-B14F-4D97-AF65-F5344CB8AC3E}">
        <p14:creationId xmlns:p14="http://schemas.microsoft.com/office/powerpoint/2010/main" val="1996516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9293-52C4-F345-B24E-3C28EC8C81F7}"/>
              </a:ext>
            </a:extLst>
          </p:cNvPr>
          <p:cNvSpPr>
            <a:spLocks noGrp="1"/>
          </p:cNvSpPr>
          <p:nvPr>
            <p:ph type="title"/>
          </p:nvPr>
        </p:nvSpPr>
        <p:spPr/>
        <p:txBody>
          <a:bodyPr/>
          <a:lstStyle/>
          <a:p>
            <a:r>
              <a:rPr lang="en-US" dirty="0"/>
              <a:t>Raw example of </a:t>
            </a:r>
            <a:r>
              <a:rPr lang="en-US" dirty="0" err="1"/>
              <a:t>xgboost</a:t>
            </a:r>
            <a:r>
              <a:rPr lang="en-US" dirty="0"/>
              <a:t> for ranking with </a:t>
            </a:r>
            <a:r>
              <a:rPr lang="en-US" dirty="0" err="1"/>
              <a:t>LambdaMART</a:t>
            </a:r>
            <a:endParaRPr lang="en-US" dirty="0"/>
          </a:p>
        </p:txBody>
      </p:sp>
      <p:sp>
        <p:nvSpPr>
          <p:cNvPr id="3" name="Content Placeholder 2">
            <a:extLst>
              <a:ext uri="{FF2B5EF4-FFF2-40B4-BE49-F238E27FC236}">
                <a16:creationId xmlns:a16="http://schemas.microsoft.com/office/drawing/2014/main" id="{A50A9731-CE4B-C94E-967A-F61430498719}"/>
              </a:ext>
            </a:extLst>
          </p:cNvPr>
          <p:cNvSpPr>
            <a:spLocks noGrp="1"/>
          </p:cNvSpPr>
          <p:nvPr>
            <p:ph idx="1"/>
          </p:nvPr>
        </p:nvSpPr>
        <p:spPr/>
        <p:txBody>
          <a:bodyPr/>
          <a:lstStyle/>
          <a:p>
            <a:r>
              <a:rPr lang="en-US" sz="2400" dirty="0">
                <a:hlinkClick r:id="rId2"/>
              </a:rPr>
              <a:t>https://github.com/dmlc/xgboost/tree/master/demo/rank</a:t>
            </a:r>
            <a:endParaRPr lang="en-US" sz="2400" dirty="0"/>
          </a:p>
          <a:p>
            <a:r>
              <a:rPr lang="en-US" sz="2400" dirty="0"/>
              <a:t>git clone https://</a:t>
            </a:r>
            <a:r>
              <a:rPr lang="en-US" sz="2400" dirty="0" err="1"/>
              <a:t>github.com</a:t>
            </a:r>
            <a:r>
              <a:rPr lang="en-US" sz="2400" dirty="0"/>
              <a:t>/</a:t>
            </a:r>
            <a:r>
              <a:rPr lang="en-US" sz="2400" dirty="0" err="1"/>
              <a:t>dmlc</a:t>
            </a:r>
            <a:r>
              <a:rPr lang="en-US" sz="2400" dirty="0"/>
              <a:t>/</a:t>
            </a:r>
            <a:r>
              <a:rPr lang="en-US" sz="2400" dirty="0" err="1"/>
              <a:t>xgboost.git</a:t>
            </a:r>
            <a:endParaRPr lang="en-US" sz="2400" dirty="0"/>
          </a:p>
          <a:p>
            <a:r>
              <a:rPr lang="en-US" sz="2400" dirty="0"/>
              <a:t>brew install </a:t>
            </a:r>
            <a:r>
              <a:rPr lang="en-US" sz="2400" dirty="0" err="1"/>
              <a:t>unrar</a:t>
            </a:r>
            <a:r>
              <a:rPr lang="en-US" sz="2400" dirty="0"/>
              <a:t> #somehow get </a:t>
            </a:r>
            <a:r>
              <a:rPr lang="en-US" sz="2400" dirty="0" err="1"/>
              <a:t>unrar</a:t>
            </a:r>
            <a:r>
              <a:rPr lang="en-US" sz="2400" dirty="0"/>
              <a:t> if don’t have it</a:t>
            </a:r>
          </a:p>
          <a:p>
            <a:r>
              <a:rPr lang="en-US" sz="2400" dirty="0"/>
              <a:t>cd </a:t>
            </a:r>
            <a:r>
              <a:rPr lang="en-US" sz="2400" dirty="0" err="1"/>
              <a:t>gboost</a:t>
            </a:r>
            <a:r>
              <a:rPr lang="en-US" sz="2400" dirty="0"/>
              <a:t>/demo/rank</a:t>
            </a:r>
          </a:p>
          <a:p>
            <a:r>
              <a:rPr lang="en-US" sz="2400" dirty="0"/>
              <a:t>./</a:t>
            </a:r>
            <a:r>
              <a:rPr lang="en-US" sz="2400" dirty="0" err="1"/>
              <a:t>wgetdata.sh</a:t>
            </a:r>
            <a:r>
              <a:rPr lang="en-US" sz="2400" dirty="0"/>
              <a:t> # gets one of the LETOR datasets</a:t>
            </a:r>
          </a:p>
          <a:p>
            <a:r>
              <a:rPr lang="en-US" sz="2400" dirty="0"/>
              <a:t>python notebook</a:t>
            </a:r>
          </a:p>
          <a:p>
            <a:endParaRPr lang="en-US" sz="2400" dirty="0"/>
          </a:p>
        </p:txBody>
      </p:sp>
    </p:spTree>
    <p:extLst>
      <p:ext uri="{BB962C8B-B14F-4D97-AF65-F5344CB8AC3E}">
        <p14:creationId xmlns:p14="http://schemas.microsoft.com/office/powerpoint/2010/main" val="3545660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EBD3-0E9F-7344-AB70-80A39A9EB631}"/>
              </a:ext>
            </a:extLst>
          </p:cNvPr>
          <p:cNvSpPr>
            <a:spLocks noGrp="1"/>
          </p:cNvSpPr>
          <p:nvPr>
            <p:ph type="title"/>
          </p:nvPr>
        </p:nvSpPr>
        <p:spPr/>
        <p:txBody>
          <a:bodyPr/>
          <a:lstStyle/>
          <a:p>
            <a:r>
              <a:rPr lang="en-US" dirty="0"/>
              <a:t>Raw example of </a:t>
            </a:r>
            <a:r>
              <a:rPr lang="en-US" dirty="0" err="1"/>
              <a:t>xgboost</a:t>
            </a:r>
            <a:r>
              <a:rPr lang="en-US" dirty="0"/>
              <a:t> for ranking with </a:t>
            </a:r>
            <a:r>
              <a:rPr lang="en-US" dirty="0" err="1"/>
              <a:t>LambdaMART</a:t>
            </a:r>
            <a:endParaRPr lang="en-US" dirty="0"/>
          </a:p>
        </p:txBody>
      </p:sp>
      <p:pic>
        <p:nvPicPr>
          <p:cNvPr id="7" name="Content Placeholder 6">
            <a:extLst>
              <a:ext uri="{FF2B5EF4-FFF2-40B4-BE49-F238E27FC236}">
                <a16:creationId xmlns:a16="http://schemas.microsoft.com/office/drawing/2014/main" id="{2576325F-FF46-B94B-9674-2EEC58E0E869}"/>
              </a:ext>
            </a:extLst>
          </p:cNvPr>
          <p:cNvPicPr>
            <a:picLocks noGrp="1" noChangeAspect="1"/>
          </p:cNvPicPr>
          <p:nvPr>
            <p:ph idx="1"/>
          </p:nvPr>
        </p:nvPicPr>
        <p:blipFill>
          <a:blip r:embed="rId2"/>
          <a:stretch>
            <a:fillRect/>
          </a:stretch>
        </p:blipFill>
        <p:spPr>
          <a:xfrm>
            <a:off x="457200" y="3133281"/>
            <a:ext cx="8229600" cy="1886838"/>
          </a:xfrm>
          <a:prstGeom prst="rect">
            <a:avLst/>
          </a:prstGeom>
        </p:spPr>
      </p:pic>
    </p:spTree>
    <p:extLst>
      <p:ext uri="{BB962C8B-B14F-4D97-AF65-F5344CB8AC3E}">
        <p14:creationId xmlns:p14="http://schemas.microsoft.com/office/powerpoint/2010/main" val="3047750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EBD3-0E9F-7344-AB70-80A39A9EB631}"/>
              </a:ext>
            </a:extLst>
          </p:cNvPr>
          <p:cNvSpPr>
            <a:spLocks noGrp="1"/>
          </p:cNvSpPr>
          <p:nvPr>
            <p:ph type="title"/>
          </p:nvPr>
        </p:nvSpPr>
        <p:spPr/>
        <p:txBody>
          <a:bodyPr/>
          <a:lstStyle/>
          <a:p>
            <a:r>
              <a:rPr lang="en-US" dirty="0"/>
              <a:t>Raw example of </a:t>
            </a:r>
            <a:r>
              <a:rPr lang="en-US" dirty="0" err="1"/>
              <a:t>xgboost</a:t>
            </a:r>
            <a:r>
              <a:rPr lang="en-US" dirty="0"/>
              <a:t> for ranking with </a:t>
            </a:r>
            <a:r>
              <a:rPr lang="en-US" dirty="0" err="1"/>
              <a:t>LambdaMART</a:t>
            </a:r>
            <a:endParaRPr lang="en-US" dirty="0"/>
          </a:p>
        </p:txBody>
      </p:sp>
      <p:pic>
        <p:nvPicPr>
          <p:cNvPr id="5" name="Content Placeholder 4">
            <a:extLst>
              <a:ext uri="{FF2B5EF4-FFF2-40B4-BE49-F238E27FC236}">
                <a16:creationId xmlns:a16="http://schemas.microsoft.com/office/drawing/2014/main" id="{0971C70F-0FCC-E54D-97F4-30D39357187E}"/>
              </a:ext>
            </a:extLst>
          </p:cNvPr>
          <p:cNvPicPr>
            <a:picLocks noGrp="1" noChangeAspect="1"/>
          </p:cNvPicPr>
          <p:nvPr>
            <p:ph idx="1"/>
          </p:nvPr>
        </p:nvPicPr>
        <p:blipFill>
          <a:blip r:embed="rId2"/>
          <a:stretch>
            <a:fillRect/>
          </a:stretch>
        </p:blipFill>
        <p:spPr>
          <a:xfrm>
            <a:off x="637230" y="1600200"/>
            <a:ext cx="7869539" cy="4953000"/>
          </a:xfrm>
          <a:prstGeom prst="rect">
            <a:avLst/>
          </a:prstGeom>
        </p:spPr>
      </p:pic>
    </p:spTree>
    <p:extLst>
      <p:ext uri="{BB962C8B-B14F-4D97-AF65-F5344CB8AC3E}">
        <p14:creationId xmlns:p14="http://schemas.microsoft.com/office/powerpoint/2010/main" val="3091322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EBD3-0E9F-7344-AB70-80A39A9EB631}"/>
              </a:ext>
            </a:extLst>
          </p:cNvPr>
          <p:cNvSpPr>
            <a:spLocks noGrp="1"/>
          </p:cNvSpPr>
          <p:nvPr>
            <p:ph type="title"/>
          </p:nvPr>
        </p:nvSpPr>
        <p:spPr/>
        <p:txBody>
          <a:bodyPr/>
          <a:lstStyle/>
          <a:p>
            <a:r>
              <a:rPr lang="en-US" dirty="0"/>
              <a:t>Raw example of </a:t>
            </a:r>
            <a:r>
              <a:rPr lang="en-US" dirty="0" err="1"/>
              <a:t>xgboost</a:t>
            </a:r>
            <a:r>
              <a:rPr lang="en-US" dirty="0"/>
              <a:t> for ranking with </a:t>
            </a:r>
            <a:r>
              <a:rPr lang="en-US"/>
              <a:t>LambdaMART</a:t>
            </a:r>
          </a:p>
        </p:txBody>
      </p:sp>
      <p:pic>
        <p:nvPicPr>
          <p:cNvPr id="6" name="Content Placeholder 5">
            <a:extLst>
              <a:ext uri="{FF2B5EF4-FFF2-40B4-BE49-F238E27FC236}">
                <a16:creationId xmlns:a16="http://schemas.microsoft.com/office/drawing/2014/main" id="{5A25635C-1761-1C48-84B8-F05B5ED40B1B}"/>
              </a:ext>
            </a:extLst>
          </p:cNvPr>
          <p:cNvPicPr>
            <a:picLocks noGrp="1" noChangeAspect="1"/>
          </p:cNvPicPr>
          <p:nvPr>
            <p:ph idx="1"/>
          </p:nvPr>
        </p:nvPicPr>
        <p:blipFill>
          <a:blip r:embed="rId2"/>
          <a:stretch>
            <a:fillRect/>
          </a:stretch>
        </p:blipFill>
        <p:spPr>
          <a:xfrm>
            <a:off x="457200" y="2435181"/>
            <a:ext cx="8229600" cy="3283038"/>
          </a:xfrm>
          <a:prstGeom prst="rect">
            <a:avLst/>
          </a:prstGeom>
        </p:spPr>
      </p:pic>
    </p:spTree>
    <p:extLst>
      <p:ext uri="{BB962C8B-B14F-4D97-AF65-F5344CB8AC3E}">
        <p14:creationId xmlns:p14="http://schemas.microsoft.com/office/powerpoint/2010/main" val="4066684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EBD3-0E9F-7344-AB70-80A39A9EB631}"/>
              </a:ext>
            </a:extLst>
          </p:cNvPr>
          <p:cNvSpPr>
            <a:spLocks noGrp="1"/>
          </p:cNvSpPr>
          <p:nvPr>
            <p:ph type="title"/>
          </p:nvPr>
        </p:nvSpPr>
        <p:spPr/>
        <p:txBody>
          <a:bodyPr/>
          <a:lstStyle/>
          <a:p>
            <a:r>
              <a:rPr lang="en-US" dirty="0"/>
              <a:t>Raw example of </a:t>
            </a:r>
            <a:r>
              <a:rPr lang="en-US" dirty="0" err="1"/>
              <a:t>xgboost</a:t>
            </a:r>
            <a:r>
              <a:rPr lang="en-US" dirty="0"/>
              <a:t> for ranking with </a:t>
            </a:r>
            <a:r>
              <a:rPr lang="en-US"/>
              <a:t>LambdaMART</a:t>
            </a:r>
          </a:p>
        </p:txBody>
      </p:sp>
      <p:pic>
        <p:nvPicPr>
          <p:cNvPr id="7" name="Content Placeholder 6">
            <a:extLst>
              <a:ext uri="{FF2B5EF4-FFF2-40B4-BE49-F238E27FC236}">
                <a16:creationId xmlns:a16="http://schemas.microsoft.com/office/drawing/2014/main" id="{14ED1511-1DA4-DD42-B5CE-F51FFF80ED18}"/>
              </a:ext>
            </a:extLst>
          </p:cNvPr>
          <p:cNvPicPr>
            <a:picLocks noGrp="1" noChangeAspect="1"/>
          </p:cNvPicPr>
          <p:nvPr>
            <p:ph idx="1"/>
          </p:nvPr>
        </p:nvPicPr>
        <p:blipFill>
          <a:blip r:embed="rId2"/>
          <a:stretch>
            <a:fillRect/>
          </a:stretch>
        </p:blipFill>
        <p:spPr>
          <a:xfrm>
            <a:off x="457200" y="1971330"/>
            <a:ext cx="8229600" cy="4210740"/>
          </a:xfrm>
          <a:prstGeom prst="rect">
            <a:avLst/>
          </a:prstGeom>
        </p:spPr>
      </p:pic>
    </p:spTree>
    <p:extLst>
      <p:ext uri="{BB962C8B-B14F-4D97-AF65-F5344CB8AC3E}">
        <p14:creationId xmlns:p14="http://schemas.microsoft.com/office/powerpoint/2010/main" val="20396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Machine learning for IR ranking</a:t>
            </a:r>
          </a:p>
        </p:txBody>
      </p:sp>
      <p:sp>
        <p:nvSpPr>
          <p:cNvPr id="19458" name="Content Placeholder 2"/>
          <p:cNvSpPr>
            <a:spLocks noGrp="1"/>
          </p:cNvSpPr>
          <p:nvPr>
            <p:ph idx="1"/>
          </p:nvPr>
        </p:nvSpPr>
        <p:spPr/>
        <p:txBody>
          <a:bodyPr/>
          <a:lstStyle/>
          <a:p>
            <a:pPr eaLnBrk="1" hangingPunct="1"/>
            <a:r>
              <a:rPr lang="en-US">
                <a:latin typeface="Calibri" charset="0"/>
                <a:ea typeface="ＭＳ Ｐゴシック" charset="0"/>
                <a:cs typeface="ＭＳ Ｐゴシック" charset="0"/>
              </a:rPr>
              <a:t>There’s some truth to the fact that the IR community wasn’t very connected to the ML community</a:t>
            </a:r>
          </a:p>
          <a:p>
            <a:pPr eaLnBrk="1" hangingPunct="1"/>
            <a:r>
              <a:rPr lang="en-US">
                <a:latin typeface="Calibri" charset="0"/>
                <a:ea typeface="ＭＳ Ｐゴシック" charset="0"/>
                <a:cs typeface="ＭＳ Ｐゴシック" charset="0"/>
              </a:rPr>
              <a:t>But there were a whole bunch of precursors:</a:t>
            </a:r>
          </a:p>
          <a:p>
            <a:pPr lvl="1" eaLnBrk="1" hangingPunct="1"/>
            <a:r>
              <a:rPr lang="en-US">
                <a:latin typeface="Calibri" charset="0"/>
                <a:ea typeface="ＭＳ Ｐゴシック" charset="0"/>
              </a:rPr>
              <a:t>Wong, S.K. et al. 1988. Linear structure in information retrieval. </a:t>
            </a:r>
            <a:r>
              <a:rPr lang="en-US" i="1">
                <a:latin typeface="Calibri" charset="0"/>
                <a:ea typeface="ＭＳ Ｐゴシック" charset="0"/>
              </a:rPr>
              <a:t>SIGIR 1988.</a:t>
            </a:r>
          </a:p>
          <a:p>
            <a:pPr lvl="1" eaLnBrk="1" hangingPunct="1"/>
            <a:r>
              <a:rPr lang="en-US">
                <a:latin typeface="Calibri" charset="0"/>
                <a:ea typeface="ＭＳ Ｐゴシック" charset="0"/>
              </a:rPr>
              <a:t>Fuhr, N. 1992. Probabilistic methods in information retrieval. </a:t>
            </a:r>
            <a:r>
              <a:rPr lang="en-US" i="1">
                <a:latin typeface="Calibri" charset="0"/>
                <a:ea typeface="ＭＳ Ｐゴシック" charset="0"/>
              </a:rPr>
              <a:t>Computer Journal.</a:t>
            </a:r>
          </a:p>
          <a:p>
            <a:pPr lvl="1" eaLnBrk="1" hangingPunct="1"/>
            <a:r>
              <a:rPr lang="en-US">
                <a:latin typeface="Calibri" charset="0"/>
                <a:ea typeface="ＭＳ Ｐゴシック" charset="0"/>
              </a:rPr>
              <a:t>Gey, F. C. 1994. Inferring probability of relevance using the method of logistic regression. </a:t>
            </a:r>
            <a:r>
              <a:rPr lang="en-US" i="1">
                <a:latin typeface="Calibri" charset="0"/>
                <a:ea typeface="ＭＳ Ｐゴシック" charset="0"/>
              </a:rPr>
              <a:t>SIGIR 1994.</a:t>
            </a:r>
          </a:p>
          <a:p>
            <a:pPr lvl="1" eaLnBrk="1" hangingPunct="1"/>
            <a:r>
              <a:rPr lang="en-US">
                <a:latin typeface="Calibri" charset="0"/>
                <a:ea typeface="ＭＳ Ｐゴシック" charset="0"/>
              </a:rPr>
              <a:t>Herbrich, R. et al. 2000. Large Margin Rank Boundaries for Ordinal Regression. </a:t>
            </a:r>
            <a:r>
              <a:rPr lang="en-US" i="1">
                <a:latin typeface="Calibri" charset="0"/>
                <a:ea typeface="ＭＳ Ｐゴシック" charset="0"/>
              </a:rPr>
              <a:t>Advances in Large Margin Classifiers.</a:t>
            </a:r>
            <a:endParaRPr lang="en-US">
              <a:latin typeface="Calibri" charset="0"/>
              <a:ea typeface="ＭＳ Ｐゴシック"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hlinkClick r:id="rId3"/>
              </a:rPr>
              <a:t>http://www.quora.com/Why-is-machine-learning-used-heavily-for-Googles-ad-ranking-and-less-for-their-search-ranking</a:t>
            </a:r>
            <a:r>
              <a:rPr lang="en-US" sz="1200" dirty="0"/>
              <a:t> </a:t>
            </a:r>
            <a:br>
              <a:rPr lang="en-US" sz="1200" dirty="0"/>
            </a:br>
            <a:br>
              <a:rPr lang="en-US" sz="1200" dirty="0"/>
            </a:br>
            <a:br>
              <a:rPr lang="en-US" sz="1200" dirty="0"/>
            </a:br>
            <a:endParaRPr lang="en-US" sz="1200" dirty="0"/>
          </a:p>
        </p:txBody>
      </p:sp>
      <p:pic>
        <p:nvPicPr>
          <p:cNvPr id="3" name="Picture 2"/>
          <p:cNvPicPr>
            <a:picLocks noChangeAspect="1"/>
          </p:cNvPicPr>
          <p:nvPr/>
        </p:nvPicPr>
        <p:blipFill>
          <a:blip r:embed="rId4"/>
          <a:stretch>
            <a:fillRect/>
          </a:stretch>
        </p:blipFill>
        <p:spPr>
          <a:xfrm>
            <a:off x="304800" y="914400"/>
            <a:ext cx="8566928" cy="5943600"/>
          </a:xfrm>
          <a:prstGeom prst="rect">
            <a:avLst/>
          </a:prstGeom>
        </p:spPr>
      </p:pic>
    </p:spTree>
    <p:extLst>
      <p:ext uri="{BB962C8B-B14F-4D97-AF65-F5344CB8AC3E}">
        <p14:creationId xmlns:p14="http://schemas.microsoft.com/office/powerpoint/2010/main" val="1447474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Summary</a:t>
            </a:r>
          </a:p>
        </p:txBody>
      </p:sp>
      <p:sp>
        <p:nvSpPr>
          <p:cNvPr id="79874" name="Content Placeholder 2"/>
          <p:cNvSpPr>
            <a:spLocks noGrp="1"/>
          </p:cNvSpPr>
          <p:nvPr>
            <p:ph idx="1"/>
          </p:nvPr>
        </p:nvSpPr>
        <p:spPr>
          <a:xfrm>
            <a:off x="457200" y="1600200"/>
            <a:ext cx="8229600" cy="5105400"/>
          </a:xfrm>
        </p:spPr>
        <p:txBody>
          <a:bodyPr/>
          <a:lstStyle/>
          <a:p>
            <a:pPr eaLnBrk="1" hangingPunct="1">
              <a:lnSpc>
                <a:spcPct val="90000"/>
              </a:lnSpc>
            </a:pPr>
            <a:r>
              <a:rPr lang="en-US" sz="2600" dirty="0">
                <a:latin typeface="Calibri" charset="0"/>
                <a:ea typeface="ＭＳ Ｐゴシック" charset="0"/>
                <a:cs typeface="ＭＳ Ｐゴシック" charset="0"/>
              </a:rPr>
              <a:t>The idea of learning ranking functions has been around for about 20 years</a:t>
            </a:r>
          </a:p>
          <a:p>
            <a:pPr eaLnBrk="1" hangingPunct="1">
              <a:lnSpc>
                <a:spcPct val="90000"/>
              </a:lnSpc>
            </a:pPr>
            <a:r>
              <a:rPr lang="en-US" sz="2600" dirty="0">
                <a:latin typeface="Calibri" charset="0"/>
                <a:ea typeface="ＭＳ Ｐゴシック" charset="0"/>
                <a:cs typeface="ＭＳ Ｐゴシック" charset="0"/>
              </a:rPr>
              <a:t>But only more recently have ML knowledge, availability of training datasets, a rich space of features, and massive computation come together to make this a hot research area</a:t>
            </a:r>
          </a:p>
          <a:p>
            <a:pPr eaLnBrk="1" hangingPunct="1">
              <a:lnSpc>
                <a:spcPct val="90000"/>
              </a:lnSpc>
            </a:pPr>
            <a:r>
              <a:rPr lang="en-US" sz="2600" dirty="0">
                <a:latin typeface="Calibri" charset="0"/>
                <a:ea typeface="ＭＳ Ｐゴシック" charset="0"/>
                <a:cs typeface="ＭＳ Ｐゴシック" charset="0"/>
              </a:rPr>
              <a:t>It’s too early to give a definitive statement on what methods are best in this area</a:t>
            </a:r>
          </a:p>
          <a:p>
            <a:pPr eaLnBrk="1" hangingPunct="1">
              <a:lnSpc>
                <a:spcPct val="90000"/>
              </a:lnSpc>
            </a:pPr>
            <a:r>
              <a:rPr lang="en-US" sz="2600" dirty="0">
                <a:latin typeface="Calibri" charset="0"/>
                <a:ea typeface="ＭＳ Ｐゴシック" charset="0"/>
                <a:cs typeface="ＭＳ Ｐゴシック" charset="0"/>
              </a:rPr>
              <a:t>But machine-learned ranking over many features now easily beats traditional hand-designed ranking functions in comparative evaluations  </a:t>
            </a:r>
            <a:r>
              <a:rPr lang="en-US" sz="1200" dirty="0">
                <a:solidFill>
                  <a:srgbClr val="357E69"/>
                </a:solidFill>
                <a:latin typeface="Calibri" charset="0"/>
                <a:ea typeface="ＭＳ Ｐゴシック" charset="0"/>
                <a:cs typeface="ＭＳ Ｐゴシック" charset="0"/>
              </a:rPr>
              <a:t>[in part by using the hand-designed functions as features!]</a:t>
            </a:r>
            <a:endParaRPr lang="en-US" sz="2600" dirty="0">
              <a:solidFill>
                <a:srgbClr val="357E69"/>
              </a:solidFill>
              <a:latin typeface="Calibri" charset="0"/>
              <a:ea typeface="ＭＳ Ｐゴシック" charset="0"/>
              <a:cs typeface="ＭＳ Ｐゴシック" charset="0"/>
            </a:endParaRPr>
          </a:p>
          <a:p>
            <a:pPr eaLnBrk="1" hangingPunct="1">
              <a:lnSpc>
                <a:spcPct val="90000"/>
              </a:lnSpc>
            </a:pPr>
            <a:r>
              <a:rPr lang="en-US" sz="2600" dirty="0">
                <a:latin typeface="Calibri" charset="0"/>
                <a:ea typeface="ＭＳ Ｐゴシック" charset="0"/>
                <a:cs typeface="ＭＳ Ｐゴシック" charset="0"/>
              </a:rPr>
              <a:t>There is every reason to think that the importance of machine learning in IR will grow in the future.</a:t>
            </a:r>
          </a:p>
        </p:txBody>
      </p:sp>
    </p:spTree>
    <p:extLst>
      <p:ext uri="{BB962C8B-B14F-4D97-AF65-F5344CB8AC3E}">
        <p14:creationId xmlns:p14="http://schemas.microsoft.com/office/powerpoint/2010/main" val="1214212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Resources</a:t>
            </a:r>
          </a:p>
        </p:txBody>
      </p:sp>
      <p:sp>
        <p:nvSpPr>
          <p:cNvPr id="80898" name="Content Placeholder 2"/>
          <p:cNvSpPr>
            <a:spLocks noGrp="1"/>
          </p:cNvSpPr>
          <p:nvPr>
            <p:ph idx="1"/>
          </p:nvPr>
        </p:nvSpPr>
        <p:spPr>
          <a:xfrm>
            <a:off x="457200" y="1600200"/>
            <a:ext cx="8305800" cy="4953000"/>
          </a:xfrm>
        </p:spPr>
        <p:txBody>
          <a:bodyPr/>
          <a:lstStyle/>
          <a:p>
            <a:pPr eaLnBrk="1" hangingPunct="1">
              <a:lnSpc>
                <a:spcPct val="90000"/>
              </a:lnSpc>
            </a:pPr>
            <a:r>
              <a:rPr lang="en-US" sz="2600" i="1" dirty="0">
                <a:latin typeface="Calibri" charset="0"/>
                <a:ea typeface="ＭＳ Ｐゴシック" charset="0"/>
                <a:cs typeface="ＭＳ Ｐゴシック" charset="0"/>
              </a:rPr>
              <a:t>IIR</a:t>
            </a:r>
            <a:r>
              <a:rPr lang="en-US" sz="2600" dirty="0">
                <a:latin typeface="Calibri" charset="0"/>
                <a:ea typeface="ＭＳ Ｐゴシック" charset="0"/>
                <a:cs typeface="ＭＳ Ｐゴシック" charset="0"/>
              </a:rPr>
              <a:t> secs 6.1.2–3 and 15.4</a:t>
            </a:r>
          </a:p>
          <a:p>
            <a:pPr eaLnBrk="1" hangingPunct="1">
              <a:lnSpc>
                <a:spcPct val="90000"/>
              </a:lnSpc>
            </a:pPr>
            <a:r>
              <a:rPr lang="en-US" sz="2600" dirty="0" err="1">
                <a:latin typeface="Calibri" charset="0"/>
                <a:ea typeface="ＭＳ Ｐゴシック" charset="0"/>
                <a:cs typeface="ＭＳ Ｐゴシック" charset="0"/>
              </a:rPr>
              <a:t>Nallapati</a:t>
            </a:r>
            <a:r>
              <a:rPr lang="en-US" sz="2600" dirty="0">
                <a:latin typeface="Calibri" charset="0"/>
                <a:ea typeface="ＭＳ Ｐゴシック" charset="0"/>
                <a:cs typeface="ＭＳ Ｐゴシック" charset="0"/>
              </a:rPr>
              <a:t>, R. Discriminative models for information retrieval. </a:t>
            </a:r>
            <a:r>
              <a:rPr lang="en-US" sz="2600" i="1" dirty="0">
                <a:latin typeface="Calibri" charset="0"/>
                <a:ea typeface="ＭＳ Ｐゴシック" charset="0"/>
                <a:cs typeface="ＭＳ Ｐゴシック" charset="0"/>
              </a:rPr>
              <a:t>SIGIR 2004.</a:t>
            </a:r>
          </a:p>
          <a:p>
            <a:pPr eaLnBrk="1" hangingPunct="1">
              <a:lnSpc>
                <a:spcPct val="90000"/>
              </a:lnSpc>
            </a:pPr>
            <a:r>
              <a:rPr lang="en-US" sz="2600" dirty="0">
                <a:latin typeface="Calibri" charset="0"/>
                <a:ea typeface="ＭＳ Ｐゴシック" charset="0"/>
                <a:cs typeface="ＭＳ Ｐゴシック" charset="0"/>
              </a:rPr>
              <a:t>LETOR benchmark datasets</a:t>
            </a:r>
          </a:p>
          <a:p>
            <a:pPr lvl="1" eaLnBrk="1" hangingPunct="1">
              <a:lnSpc>
                <a:spcPct val="90000"/>
              </a:lnSpc>
            </a:pPr>
            <a:r>
              <a:rPr lang="en-US" sz="2200" dirty="0">
                <a:latin typeface="Calibri" charset="0"/>
                <a:ea typeface="ＭＳ Ｐゴシック" charset="0"/>
              </a:rPr>
              <a:t>Website with data, links to papers, benchmarks, etc.</a:t>
            </a:r>
          </a:p>
          <a:p>
            <a:pPr lvl="1" eaLnBrk="1" hangingPunct="1">
              <a:lnSpc>
                <a:spcPct val="90000"/>
              </a:lnSpc>
            </a:pPr>
            <a:r>
              <a:rPr lang="en-US" sz="2200" dirty="0">
                <a:solidFill>
                  <a:srgbClr val="357E69"/>
                </a:solidFill>
                <a:latin typeface="Calibri" charset="0"/>
                <a:ea typeface="ＭＳ Ｐゴシック" charset="0"/>
              </a:rPr>
              <a:t>http://</a:t>
            </a:r>
            <a:r>
              <a:rPr lang="en-US" sz="2200" dirty="0" err="1">
                <a:solidFill>
                  <a:srgbClr val="357E69"/>
                </a:solidFill>
                <a:latin typeface="Calibri" charset="0"/>
                <a:ea typeface="ＭＳ Ｐゴシック" charset="0"/>
              </a:rPr>
              <a:t>research.microsoft.com</a:t>
            </a:r>
            <a:r>
              <a:rPr lang="en-US" sz="2200" dirty="0">
                <a:solidFill>
                  <a:srgbClr val="357E69"/>
                </a:solidFill>
                <a:latin typeface="Calibri" charset="0"/>
                <a:ea typeface="ＭＳ Ｐゴシック" charset="0"/>
              </a:rPr>
              <a:t>/users/LETOR/</a:t>
            </a:r>
          </a:p>
          <a:p>
            <a:pPr lvl="1" eaLnBrk="1" hangingPunct="1">
              <a:lnSpc>
                <a:spcPct val="90000"/>
              </a:lnSpc>
            </a:pPr>
            <a:r>
              <a:rPr lang="en-US" sz="2200" dirty="0">
                <a:latin typeface="Calibri" charset="0"/>
                <a:ea typeface="ＭＳ Ｐゴシック" charset="0"/>
              </a:rPr>
              <a:t>Everything you need to start research in this area! But smallish.</a:t>
            </a:r>
          </a:p>
          <a:p>
            <a:r>
              <a:rPr lang="en-US" sz="2600" dirty="0"/>
              <a:t>C. J. C. Burges. From </a:t>
            </a:r>
            <a:r>
              <a:rPr lang="en-US" sz="2600" dirty="0" err="1"/>
              <a:t>RankNet</a:t>
            </a:r>
            <a:r>
              <a:rPr lang="en-US" sz="2600" dirty="0"/>
              <a:t> to </a:t>
            </a:r>
            <a:r>
              <a:rPr lang="en-US" sz="2600" dirty="0" err="1"/>
              <a:t>LambdaRank</a:t>
            </a:r>
            <a:r>
              <a:rPr lang="en-US" sz="2600" dirty="0"/>
              <a:t> to </a:t>
            </a:r>
            <a:r>
              <a:rPr lang="en-US" sz="2600" dirty="0" err="1"/>
              <a:t>LambdaMART</a:t>
            </a:r>
            <a:r>
              <a:rPr lang="en-US" sz="2600" dirty="0"/>
              <a:t>: An Overview. Microsoft TR 2010.</a:t>
            </a:r>
          </a:p>
          <a:p>
            <a:pPr eaLnBrk="1" hangingPunct="1">
              <a:lnSpc>
                <a:spcPct val="90000"/>
              </a:lnSpc>
            </a:pPr>
            <a:r>
              <a:rPr lang="en-US" sz="2600" dirty="0">
                <a:latin typeface="Calibri" charset="0"/>
                <a:ea typeface="ＭＳ Ｐゴシック" charset="0"/>
                <a:cs typeface="ＭＳ Ｐゴシック" charset="0"/>
              </a:rPr>
              <a:t>O. Chapelle and Y. Chang. Yahoo! Learning to Rank Challenge Overview. </a:t>
            </a:r>
            <a:r>
              <a:rPr lang="en-US" sz="2600" i="1" dirty="0">
                <a:latin typeface="Calibri" charset="0"/>
                <a:ea typeface="ＭＳ Ｐゴシック" charset="0"/>
                <a:cs typeface="ＭＳ Ｐゴシック" charset="0"/>
              </a:rPr>
              <a:t>JMLR Proceedings </a:t>
            </a:r>
            <a:r>
              <a:rPr lang="en-US" sz="2600" dirty="0">
                <a:latin typeface="Calibri" charset="0"/>
                <a:ea typeface="ＭＳ Ｐゴシック" charset="0"/>
                <a:cs typeface="ＭＳ Ｐゴシック" charset="0"/>
              </a:rPr>
              <a:t>2011.</a:t>
            </a:r>
          </a:p>
          <a:p>
            <a:pPr eaLnBrk="1" hangingPunct="1">
              <a:lnSpc>
                <a:spcPct val="90000"/>
              </a:lnSpc>
            </a:pPr>
            <a:endParaRPr lang="en-US" sz="2600"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917594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dirty="0">
                <a:latin typeface="Calibri" charset="0"/>
                <a:ea typeface="ＭＳ Ｐゴシック" charset="0"/>
                <a:cs typeface="ＭＳ Ｐゴシック" charset="0"/>
              </a:rPr>
              <a:t>Why weren’t early attempts very successful/influential?</a:t>
            </a:r>
          </a:p>
        </p:txBody>
      </p:sp>
      <p:sp>
        <p:nvSpPr>
          <p:cNvPr id="20482" name="Content Placeholder 2"/>
          <p:cNvSpPr>
            <a:spLocks noGrp="1"/>
          </p:cNvSpPr>
          <p:nvPr>
            <p:ph idx="1"/>
          </p:nvPr>
        </p:nvSpPr>
        <p:spPr>
          <a:xfrm>
            <a:off x="457200" y="1600200"/>
            <a:ext cx="8382000" cy="4953000"/>
          </a:xfrm>
        </p:spPr>
        <p:txBody>
          <a:bodyPr/>
          <a:lstStyle/>
          <a:p>
            <a:pPr eaLnBrk="1" hangingPunct="1"/>
            <a:r>
              <a:rPr lang="en-US">
                <a:latin typeface="Calibri" charset="0"/>
                <a:ea typeface="ＭＳ Ｐゴシック" charset="0"/>
                <a:cs typeface="ＭＳ Ｐゴシック" charset="0"/>
              </a:rPr>
              <a:t>Sometimes an idea just takes time to be appreciated…</a:t>
            </a:r>
          </a:p>
          <a:p>
            <a:pPr eaLnBrk="1" hangingPunct="1"/>
            <a:r>
              <a:rPr lang="en-US" b="1">
                <a:latin typeface="Calibri" charset="0"/>
                <a:ea typeface="ＭＳ Ｐゴシック" charset="0"/>
                <a:cs typeface="ＭＳ Ｐゴシック" charset="0"/>
              </a:rPr>
              <a:t>Limited training data</a:t>
            </a:r>
          </a:p>
          <a:p>
            <a:pPr lvl="1" eaLnBrk="1" hangingPunct="1"/>
            <a:r>
              <a:rPr lang="en-US">
                <a:latin typeface="Calibri" charset="0"/>
                <a:ea typeface="ＭＳ Ｐゴシック" charset="0"/>
              </a:rPr>
              <a:t>Especially for real world use (as opposed to writing academic papers), it was very hard to gather test collection queries and relevance judgments that are representative of real user needs and judgments on documents returned</a:t>
            </a:r>
          </a:p>
          <a:p>
            <a:pPr lvl="2" eaLnBrk="1" hangingPunct="1"/>
            <a:r>
              <a:rPr lang="en-US">
                <a:latin typeface="Calibri" charset="0"/>
                <a:ea typeface="ＭＳ Ｐゴシック" charset="0"/>
              </a:rPr>
              <a:t>This has changed, both in academia and industry</a:t>
            </a:r>
          </a:p>
          <a:p>
            <a:pPr eaLnBrk="1" hangingPunct="1"/>
            <a:r>
              <a:rPr lang="en-US">
                <a:latin typeface="Calibri" charset="0"/>
                <a:ea typeface="ＭＳ Ｐゴシック" charset="0"/>
                <a:cs typeface="ＭＳ Ｐゴシック" charset="0"/>
              </a:rPr>
              <a:t>Poor machine learning techniques</a:t>
            </a:r>
          </a:p>
          <a:p>
            <a:pPr eaLnBrk="1" hangingPunct="1"/>
            <a:r>
              <a:rPr lang="en-US">
                <a:latin typeface="Calibri" charset="0"/>
                <a:ea typeface="ＭＳ Ｐゴシック" charset="0"/>
                <a:cs typeface="ＭＳ Ｐゴシック" charset="0"/>
              </a:rPr>
              <a:t>Insufficient customization to IR problem</a:t>
            </a:r>
          </a:p>
          <a:p>
            <a:pPr eaLnBrk="1" hangingPunct="1"/>
            <a:r>
              <a:rPr lang="en-US">
                <a:latin typeface="Calibri" charset="0"/>
                <a:ea typeface="ＭＳ Ｐゴシック" charset="0"/>
                <a:cs typeface="ＭＳ Ｐゴシック" charset="0"/>
              </a:rPr>
              <a:t>Not enough features for ML to show value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Why wasn’t ML much needed?</a:t>
            </a:r>
          </a:p>
        </p:txBody>
      </p:sp>
      <p:sp>
        <p:nvSpPr>
          <p:cNvPr id="21506" name="Content Placeholder 2"/>
          <p:cNvSpPr>
            <a:spLocks noGrp="1"/>
          </p:cNvSpPr>
          <p:nvPr>
            <p:ph idx="1"/>
          </p:nvPr>
        </p:nvSpPr>
        <p:spPr/>
        <p:txBody>
          <a:bodyPr/>
          <a:lstStyle/>
          <a:p>
            <a:pPr eaLnBrk="1" hangingPunct="1"/>
            <a:r>
              <a:rPr lang="en-US" dirty="0">
                <a:latin typeface="Calibri" charset="0"/>
                <a:ea typeface="ＭＳ Ｐゴシック" charset="0"/>
                <a:cs typeface="ＭＳ Ｐゴシック" charset="0"/>
              </a:rPr>
              <a:t>Traditional ranking functions in IR used a very small number of features, e.g.,</a:t>
            </a:r>
          </a:p>
          <a:p>
            <a:pPr lvl="1" eaLnBrk="1" hangingPunct="1"/>
            <a:r>
              <a:rPr lang="en-US" dirty="0">
                <a:latin typeface="Calibri" charset="0"/>
                <a:ea typeface="ＭＳ Ｐゴシック" charset="0"/>
              </a:rPr>
              <a:t>Term frequency</a:t>
            </a:r>
          </a:p>
          <a:p>
            <a:pPr lvl="1" eaLnBrk="1" hangingPunct="1"/>
            <a:r>
              <a:rPr lang="en-US" dirty="0">
                <a:latin typeface="Calibri" charset="0"/>
                <a:ea typeface="ＭＳ Ｐゴシック" charset="0"/>
              </a:rPr>
              <a:t>Inverse document frequency</a:t>
            </a:r>
          </a:p>
          <a:p>
            <a:pPr lvl="1" eaLnBrk="1" hangingPunct="1"/>
            <a:r>
              <a:rPr lang="en-US" dirty="0">
                <a:latin typeface="Calibri" charset="0"/>
                <a:ea typeface="ＭＳ Ｐゴシック" charset="0"/>
              </a:rPr>
              <a:t>Document length</a:t>
            </a:r>
          </a:p>
          <a:p>
            <a:pPr eaLnBrk="1" hangingPunct="1"/>
            <a:r>
              <a:rPr lang="en-US" dirty="0">
                <a:latin typeface="Calibri" charset="0"/>
                <a:ea typeface="ＭＳ Ｐゴシック" charset="0"/>
                <a:cs typeface="ＭＳ Ｐゴシック" charset="0"/>
              </a:rPr>
              <a:t>It was </a:t>
            </a:r>
            <a:r>
              <a:rPr lang="en-US" strike="sngStrike" dirty="0">
                <a:latin typeface="Calibri" charset="0"/>
                <a:ea typeface="ＭＳ Ｐゴシック" charset="0"/>
                <a:cs typeface="ＭＳ Ｐゴシック" charset="0"/>
              </a:rPr>
              <a:t>easy</a:t>
            </a:r>
            <a:r>
              <a:rPr lang="en-US" dirty="0">
                <a:latin typeface="Calibri" charset="0"/>
                <a:ea typeface="ＭＳ Ｐゴシック" charset="0"/>
                <a:cs typeface="ＭＳ Ｐゴシック" charset="0"/>
              </a:rPr>
              <a:t> possible to tune weighting coefficients by hand</a:t>
            </a:r>
          </a:p>
          <a:p>
            <a:pPr lvl="1" eaLnBrk="1" hangingPunct="1"/>
            <a:r>
              <a:rPr lang="en-US" dirty="0">
                <a:latin typeface="Calibri" charset="0"/>
                <a:ea typeface="ＭＳ Ｐゴシック" charset="0"/>
              </a:rPr>
              <a:t>And people did</a:t>
            </a:r>
          </a:p>
          <a:p>
            <a:pPr lvl="1" eaLnBrk="1" hangingPunct="1"/>
            <a:r>
              <a:rPr lang="en-US" dirty="0">
                <a:latin typeface="Calibri" charset="0"/>
                <a:ea typeface="ＭＳ Ｐゴシック" charset="0"/>
              </a:rPr>
              <a:t>You students do it in PA3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Why is ML needed now?</a:t>
            </a:r>
          </a:p>
        </p:txBody>
      </p:sp>
      <p:sp>
        <p:nvSpPr>
          <p:cNvPr id="22530" name="Content Placeholder 2"/>
          <p:cNvSpPr>
            <a:spLocks noGrp="1"/>
          </p:cNvSpPr>
          <p:nvPr>
            <p:ph idx="1"/>
          </p:nvPr>
        </p:nvSpPr>
        <p:spPr>
          <a:xfrm>
            <a:off x="457200" y="1600200"/>
            <a:ext cx="8229600" cy="5029200"/>
          </a:xfrm>
        </p:spPr>
        <p:txBody>
          <a:bodyPr/>
          <a:lstStyle/>
          <a:p>
            <a:pPr eaLnBrk="1" hangingPunct="1">
              <a:lnSpc>
                <a:spcPct val="90000"/>
              </a:lnSpc>
            </a:pPr>
            <a:r>
              <a:rPr lang="en-US" sz="2600" dirty="0">
                <a:latin typeface="Calibri" charset="0"/>
                <a:ea typeface="ＭＳ Ｐゴシック" charset="0"/>
                <a:cs typeface="ＭＳ Ｐゴシック" charset="0"/>
              </a:rPr>
              <a:t>Modern (web) systems use a great number of features:</a:t>
            </a:r>
          </a:p>
          <a:p>
            <a:pPr lvl="2" eaLnBrk="1" hangingPunct="1">
              <a:lnSpc>
                <a:spcPct val="90000"/>
              </a:lnSpc>
            </a:pPr>
            <a:r>
              <a:rPr lang="en-US" sz="1900" dirty="0">
                <a:latin typeface="Calibri" charset="0"/>
                <a:ea typeface="ＭＳ Ｐゴシック" charset="0"/>
              </a:rPr>
              <a:t>Arbitrary useful features – not a single unified model</a:t>
            </a:r>
          </a:p>
          <a:p>
            <a:pPr lvl="1" eaLnBrk="1" hangingPunct="1">
              <a:lnSpc>
                <a:spcPct val="90000"/>
              </a:lnSpc>
            </a:pPr>
            <a:r>
              <a:rPr lang="en-US" sz="2000" dirty="0">
                <a:latin typeface="Calibri" charset="0"/>
                <a:ea typeface="ＭＳ Ｐゴシック" charset="0"/>
              </a:rPr>
              <a:t>Log frequency of query word in anchor text?</a:t>
            </a:r>
          </a:p>
          <a:p>
            <a:pPr lvl="1" eaLnBrk="1" hangingPunct="1">
              <a:lnSpc>
                <a:spcPct val="90000"/>
              </a:lnSpc>
            </a:pPr>
            <a:r>
              <a:rPr lang="en-US" sz="2000" dirty="0">
                <a:latin typeface="Calibri" charset="0"/>
                <a:ea typeface="ＭＳ Ｐゴシック" charset="0"/>
              </a:rPr>
              <a:t>Query word in color on page?</a:t>
            </a:r>
          </a:p>
          <a:p>
            <a:pPr lvl="1" eaLnBrk="1" hangingPunct="1">
              <a:lnSpc>
                <a:spcPct val="90000"/>
              </a:lnSpc>
            </a:pPr>
            <a:r>
              <a:rPr lang="en-US" sz="2000" dirty="0">
                <a:latin typeface="Calibri" charset="0"/>
                <a:ea typeface="ＭＳ Ｐゴシック" charset="0"/>
              </a:rPr>
              <a:t># of images on page?</a:t>
            </a:r>
          </a:p>
          <a:p>
            <a:pPr lvl="1" eaLnBrk="1" hangingPunct="1">
              <a:lnSpc>
                <a:spcPct val="90000"/>
              </a:lnSpc>
            </a:pPr>
            <a:r>
              <a:rPr lang="en-US" sz="2000" dirty="0">
                <a:latin typeface="Calibri" charset="0"/>
                <a:ea typeface="ＭＳ Ｐゴシック" charset="0"/>
              </a:rPr>
              <a:t># of (out) links on page?</a:t>
            </a:r>
          </a:p>
          <a:p>
            <a:pPr lvl="1" eaLnBrk="1" hangingPunct="1">
              <a:lnSpc>
                <a:spcPct val="90000"/>
              </a:lnSpc>
            </a:pPr>
            <a:r>
              <a:rPr lang="en-US" sz="2000" dirty="0">
                <a:latin typeface="Calibri" charset="0"/>
                <a:ea typeface="ＭＳ Ｐゴシック" charset="0"/>
              </a:rPr>
              <a:t>PageRank of page?</a:t>
            </a:r>
          </a:p>
          <a:p>
            <a:pPr lvl="1" eaLnBrk="1" hangingPunct="1">
              <a:lnSpc>
                <a:spcPct val="90000"/>
              </a:lnSpc>
            </a:pPr>
            <a:r>
              <a:rPr lang="en-US" sz="2000" dirty="0">
                <a:latin typeface="Calibri" charset="0"/>
                <a:ea typeface="ＭＳ Ｐゴシック" charset="0"/>
              </a:rPr>
              <a:t>URL length?</a:t>
            </a:r>
          </a:p>
          <a:p>
            <a:pPr lvl="1" eaLnBrk="1" hangingPunct="1">
              <a:lnSpc>
                <a:spcPct val="90000"/>
              </a:lnSpc>
            </a:pPr>
            <a:r>
              <a:rPr lang="en-US" sz="2000" dirty="0">
                <a:latin typeface="Calibri" charset="0"/>
                <a:ea typeface="ＭＳ Ｐゴシック" charset="0"/>
              </a:rPr>
              <a:t>URL contains </a:t>
            </a:r>
            <a:r>
              <a:rPr lang="ja-JP" altLang="en-US" sz="2000" dirty="0">
                <a:latin typeface="Calibri" charset="0"/>
                <a:ea typeface="ＭＳ Ｐゴシック" charset="0"/>
              </a:rPr>
              <a:t>“</a:t>
            </a:r>
            <a:r>
              <a:rPr lang="en-US" altLang="ja-JP" sz="2000" dirty="0">
                <a:latin typeface="Calibri" charset="0"/>
                <a:ea typeface="ＭＳ Ｐゴシック" charset="0"/>
              </a:rPr>
              <a:t>~</a:t>
            </a:r>
            <a:r>
              <a:rPr lang="ja-JP" altLang="en-US" sz="2000" dirty="0">
                <a:latin typeface="Calibri" charset="0"/>
                <a:ea typeface="ＭＳ Ｐゴシック" charset="0"/>
              </a:rPr>
              <a:t>”</a:t>
            </a:r>
            <a:r>
              <a:rPr lang="en-US" altLang="ja-JP" sz="2000" dirty="0">
                <a:latin typeface="Calibri" charset="0"/>
                <a:ea typeface="ＭＳ Ｐゴシック" charset="0"/>
              </a:rPr>
              <a:t>?</a:t>
            </a:r>
          </a:p>
          <a:p>
            <a:pPr lvl="1" eaLnBrk="1" hangingPunct="1">
              <a:lnSpc>
                <a:spcPct val="90000"/>
              </a:lnSpc>
            </a:pPr>
            <a:r>
              <a:rPr lang="en-US" sz="2000" dirty="0">
                <a:latin typeface="Calibri" charset="0"/>
                <a:ea typeface="ＭＳ Ｐゴシック" charset="0"/>
              </a:rPr>
              <a:t>Page edit recency?</a:t>
            </a:r>
          </a:p>
          <a:p>
            <a:pPr lvl="1" eaLnBrk="1" hangingPunct="1">
              <a:lnSpc>
                <a:spcPct val="90000"/>
              </a:lnSpc>
            </a:pPr>
            <a:r>
              <a:rPr lang="en-US" sz="2000" dirty="0">
                <a:latin typeface="Calibri" charset="0"/>
                <a:ea typeface="ＭＳ Ｐゴシック" charset="0"/>
              </a:rPr>
              <a:t>Page loading speed</a:t>
            </a:r>
          </a:p>
          <a:p>
            <a:pPr eaLnBrk="1" hangingPunct="1">
              <a:lnSpc>
                <a:spcPct val="90000"/>
              </a:lnSpc>
            </a:pPr>
            <a:r>
              <a:rPr lang="en-US" sz="2400" dirty="0">
                <a:latin typeface="Calibri" charset="0"/>
                <a:ea typeface="ＭＳ Ｐゴシック" charset="0"/>
                <a:cs typeface="ＭＳ Ｐゴシック" charset="0"/>
              </a:rPr>
              <a:t>The </a:t>
            </a:r>
            <a:r>
              <a:rPr lang="en-US" sz="2400" i="1" dirty="0">
                <a:latin typeface="Calibri" charset="0"/>
                <a:ea typeface="ＭＳ Ｐゴシック" charset="0"/>
                <a:cs typeface="ＭＳ Ｐゴシック" charset="0"/>
              </a:rPr>
              <a:t>New York Times </a:t>
            </a:r>
            <a:r>
              <a:rPr lang="en-US" sz="2400" dirty="0">
                <a:latin typeface="Calibri" charset="0"/>
                <a:ea typeface="ＭＳ Ｐゴシック" charset="0"/>
                <a:cs typeface="ＭＳ Ｐゴシック" charset="0"/>
              </a:rPr>
              <a:t>in 2008-06-03 quoted Amit Singhal as saying Google was using over 200 such features (“signals”) – so it’s sure to be over 500 today. </a:t>
            </a:r>
            <a:r>
              <a:rPr lang="en-US" sz="2400" dirty="0">
                <a:latin typeface="Calibri" charset="0"/>
                <a:ea typeface="ＭＳ Ｐゴシック" charset="0"/>
                <a:cs typeface="ＭＳ Ｐゴシック" charset="0"/>
                <a:sym typeface="Wingdings" pitchFamily="2" charset="2"/>
              </a:rPr>
              <a:t></a:t>
            </a:r>
            <a:endParaRPr lang="en-US" sz="2400" dirty="0">
              <a:latin typeface="Calibri" charset="0"/>
              <a:ea typeface="ＭＳ Ｐゴシック" charset="0"/>
              <a:cs typeface="ＭＳ Ｐゴシック"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3600">
                <a:latin typeface="Calibri" charset="0"/>
                <a:ea typeface="ＭＳ Ｐゴシック" charset="0"/>
                <a:cs typeface="ＭＳ Ｐゴシック" charset="0"/>
              </a:rPr>
              <a:t>Simple example:</a:t>
            </a:r>
            <a:br>
              <a:rPr lang="en-US" sz="3600">
                <a:latin typeface="Calibri" charset="0"/>
                <a:ea typeface="ＭＳ Ｐゴシック" charset="0"/>
                <a:cs typeface="ＭＳ Ｐゴシック" charset="0"/>
              </a:rPr>
            </a:br>
            <a:r>
              <a:rPr lang="en-US" sz="3600">
                <a:latin typeface="Calibri" charset="0"/>
                <a:ea typeface="ＭＳ Ｐゴシック" charset="0"/>
                <a:cs typeface="ＭＳ Ｐゴシック" charset="0"/>
              </a:rPr>
              <a:t>Using classification for ad hoc IR</a:t>
            </a:r>
          </a:p>
        </p:txBody>
      </p:sp>
      <p:sp>
        <p:nvSpPr>
          <p:cNvPr id="23554" name="Content Placeholder 2"/>
          <p:cNvSpPr>
            <a:spLocks noGrp="1"/>
          </p:cNvSpPr>
          <p:nvPr>
            <p:ph idx="1"/>
          </p:nvPr>
        </p:nvSpPr>
        <p:spPr>
          <a:xfrm>
            <a:off x="457200" y="1600200"/>
            <a:ext cx="8382000" cy="4953000"/>
          </a:xfrm>
        </p:spPr>
        <p:txBody>
          <a:bodyPr/>
          <a:lstStyle/>
          <a:p>
            <a:pPr eaLnBrk="1" hangingPunct="1"/>
            <a:r>
              <a:rPr lang="en-US" sz="2000" dirty="0">
                <a:latin typeface="Calibri" charset="0"/>
                <a:ea typeface="ＭＳ Ｐゴシック" charset="0"/>
                <a:cs typeface="ＭＳ Ｐゴシック" charset="0"/>
              </a:rPr>
              <a:t>Collect a training corpus of (</a:t>
            </a:r>
            <a:r>
              <a:rPr lang="en-US" sz="2000" i="1" dirty="0">
                <a:latin typeface="Calibri" charset="0"/>
                <a:ea typeface="ＭＳ Ｐゴシック" charset="0"/>
                <a:cs typeface="ＭＳ Ｐゴシック" charset="0"/>
              </a:rPr>
              <a:t>q, d, r</a:t>
            </a:r>
            <a:r>
              <a:rPr lang="en-US" sz="2000" dirty="0">
                <a:latin typeface="Calibri" charset="0"/>
                <a:ea typeface="ＭＳ Ｐゴシック" charset="0"/>
                <a:cs typeface="ＭＳ Ｐゴシック" charset="0"/>
              </a:rPr>
              <a:t>) triples</a:t>
            </a:r>
          </a:p>
          <a:p>
            <a:pPr lvl="1" eaLnBrk="1" hangingPunct="1"/>
            <a:r>
              <a:rPr lang="en-US" sz="2000" dirty="0">
                <a:latin typeface="Calibri" charset="0"/>
                <a:ea typeface="ＭＳ Ｐゴシック" charset="0"/>
              </a:rPr>
              <a:t>Relevance </a:t>
            </a:r>
            <a:r>
              <a:rPr lang="en-US" sz="2000" i="1" dirty="0">
                <a:latin typeface="Calibri" charset="0"/>
                <a:ea typeface="ＭＳ Ｐゴシック" charset="0"/>
              </a:rPr>
              <a:t>r </a:t>
            </a:r>
            <a:r>
              <a:rPr lang="en-US" sz="2000" dirty="0">
                <a:latin typeface="Calibri" charset="0"/>
                <a:ea typeface="ＭＳ Ｐゴシック" charset="0"/>
              </a:rPr>
              <a:t>is here binary </a:t>
            </a:r>
            <a:r>
              <a:rPr lang="en-US" sz="2000" dirty="0">
                <a:solidFill>
                  <a:srgbClr val="437085"/>
                </a:solidFill>
                <a:latin typeface="Calibri" charset="0"/>
                <a:ea typeface="ＭＳ Ｐゴシック" charset="0"/>
              </a:rPr>
              <a:t> </a:t>
            </a:r>
            <a:r>
              <a:rPr lang="en-US" sz="1600" dirty="0">
                <a:solidFill>
                  <a:srgbClr val="437085"/>
                </a:solidFill>
                <a:latin typeface="Calibri" charset="0"/>
                <a:ea typeface="ＭＳ Ｐゴシック" charset="0"/>
              </a:rPr>
              <a:t>(but may be multiclass, with 3–7 values)</a:t>
            </a:r>
            <a:endParaRPr lang="en-US" sz="2000" dirty="0">
              <a:solidFill>
                <a:srgbClr val="437085"/>
              </a:solidFill>
              <a:latin typeface="Calibri" charset="0"/>
              <a:ea typeface="ＭＳ Ｐゴシック" charset="0"/>
            </a:endParaRPr>
          </a:p>
          <a:p>
            <a:pPr lvl="1" eaLnBrk="1" hangingPunct="1"/>
            <a:r>
              <a:rPr lang="en-US" sz="2000" dirty="0">
                <a:latin typeface="Calibri" charset="0"/>
                <a:ea typeface="ＭＳ Ｐゴシック" charset="0"/>
              </a:rPr>
              <a:t>Query-Document pair is represented by a feature vector</a:t>
            </a:r>
          </a:p>
          <a:p>
            <a:pPr lvl="2" eaLnBrk="1" hangingPunct="1"/>
            <a:r>
              <a:rPr lang="en-US" b="1" dirty="0">
                <a:latin typeface="Calibri" charset="0"/>
                <a:ea typeface="ＭＳ Ｐゴシック" charset="0"/>
              </a:rPr>
              <a:t>x</a:t>
            </a:r>
            <a:r>
              <a:rPr lang="en-US" dirty="0">
                <a:latin typeface="Calibri" charset="0"/>
                <a:ea typeface="ＭＳ Ｐゴシック" charset="0"/>
              </a:rPr>
              <a:t> = (α, </a:t>
            </a:r>
            <a:r>
              <a:rPr lang="en-US" dirty="0" err="1">
                <a:latin typeface="Calibri" charset="0"/>
                <a:ea typeface="ＭＳ Ｐゴシック" charset="0"/>
              </a:rPr>
              <a:t>ω</a:t>
            </a:r>
            <a:r>
              <a:rPr lang="en-US" dirty="0">
                <a:latin typeface="Calibri" charset="0"/>
                <a:ea typeface="ＭＳ Ｐゴシック" charset="0"/>
              </a:rPr>
              <a:t>)	α is cosine similarity, </a:t>
            </a:r>
            <a:r>
              <a:rPr lang="en-US" dirty="0" err="1">
                <a:latin typeface="Calibri" charset="0"/>
                <a:ea typeface="ＭＳ Ｐゴシック" charset="0"/>
              </a:rPr>
              <a:t>ω</a:t>
            </a:r>
            <a:r>
              <a:rPr lang="en-US" dirty="0">
                <a:latin typeface="Calibri" charset="0"/>
                <a:ea typeface="ＭＳ Ｐゴシック" charset="0"/>
              </a:rPr>
              <a:t> is minimum query window size</a:t>
            </a:r>
          </a:p>
          <a:p>
            <a:pPr lvl="3" eaLnBrk="1" hangingPunct="1"/>
            <a:r>
              <a:rPr lang="en-US" dirty="0" err="1">
                <a:latin typeface="Calibri" charset="0"/>
                <a:ea typeface="ＭＳ Ｐゴシック" charset="0"/>
              </a:rPr>
              <a:t>ω</a:t>
            </a:r>
            <a:r>
              <a:rPr lang="en-US" dirty="0">
                <a:latin typeface="Calibri" charset="0"/>
                <a:ea typeface="ＭＳ Ｐゴシック" charset="0"/>
              </a:rPr>
              <a:t> is the the shortest text span that includes all query words</a:t>
            </a:r>
          </a:p>
          <a:p>
            <a:pPr lvl="3" eaLnBrk="1" hangingPunct="1"/>
            <a:r>
              <a:rPr lang="en-US" dirty="0">
                <a:latin typeface="Calibri" charset="0"/>
                <a:ea typeface="ＭＳ Ｐゴシック" charset="0"/>
              </a:rPr>
              <a:t>Query term proximity is an </a:t>
            </a:r>
            <a:r>
              <a:rPr lang="en-US" b="1" dirty="0">
                <a:latin typeface="Calibri" charset="0"/>
                <a:ea typeface="ＭＳ Ｐゴシック" charset="0"/>
              </a:rPr>
              <a:t>important</a:t>
            </a:r>
            <a:r>
              <a:rPr lang="en-US" dirty="0">
                <a:latin typeface="Calibri" charset="0"/>
                <a:ea typeface="ＭＳ Ｐゴシック" charset="0"/>
              </a:rPr>
              <a:t> new weighting factor</a:t>
            </a:r>
          </a:p>
          <a:p>
            <a:pPr lvl="1" eaLnBrk="1" hangingPunct="1"/>
            <a:r>
              <a:rPr lang="en-US" sz="2000" dirty="0">
                <a:latin typeface="Calibri" charset="0"/>
                <a:ea typeface="ＭＳ Ｐゴシック" charset="0"/>
              </a:rPr>
              <a:t>Train a machine learning model to predict the class </a:t>
            </a:r>
            <a:r>
              <a:rPr lang="en-US" sz="2000" i="1" dirty="0">
                <a:latin typeface="Calibri" charset="0"/>
                <a:ea typeface="ＭＳ Ｐゴシック" charset="0"/>
              </a:rPr>
              <a:t>r </a:t>
            </a:r>
            <a:r>
              <a:rPr lang="en-US" sz="2000" dirty="0">
                <a:latin typeface="Calibri" charset="0"/>
                <a:ea typeface="ＭＳ Ｐゴシック" charset="0"/>
              </a:rPr>
              <a:t>of a document-query pair </a:t>
            </a:r>
          </a:p>
        </p:txBody>
      </p:sp>
      <p:pic>
        <p:nvPicPr>
          <p:cNvPr id="23555" name="Picture 3"/>
          <p:cNvPicPr>
            <a:picLocks noChangeAspect="1"/>
          </p:cNvPicPr>
          <p:nvPr/>
        </p:nvPicPr>
        <p:blipFill>
          <a:blip r:embed="rId3">
            <a:extLst>
              <a:ext uri="{28A0092B-C50C-407E-A947-70E740481C1C}">
                <a14:useLocalDpi xmlns:a14="http://schemas.microsoft.com/office/drawing/2010/main" val="0"/>
              </a:ext>
            </a:extLst>
          </a:blip>
          <a:srcRect b="14684"/>
          <a:stretch>
            <a:fillRect/>
          </a:stretch>
        </p:blipFill>
        <p:spPr bwMode="auto">
          <a:xfrm>
            <a:off x="76200" y="4495800"/>
            <a:ext cx="89916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TextBox 4"/>
          <p:cNvSpPr txBox="1">
            <a:spLocks noChangeArrowheads="1"/>
          </p:cNvSpPr>
          <p:nvPr/>
        </p:nvSpPr>
        <p:spPr bwMode="auto">
          <a:xfrm>
            <a:off x="7620000" y="-33338"/>
            <a:ext cx="10858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FBFCFF"/>
                </a:solidFill>
                <a:latin typeface="Calibri" charset="0"/>
              </a:rPr>
              <a:t>Sec. 15.4.1</a:t>
            </a:r>
          </a:p>
        </p:txBody>
      </p:sp>
    </p:spTree>
  </p:cSld>
  <p:clrMapOvr>
    <a:masterClrMapping/>
  </p:clrMapOvr>
</p:sld>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IIR-slides.potx</Template>
  <TotalTime>13077</TotalTime>
  <Words>3166</Words>
  <Application>Microsoft Macintosh PowerPoint</Application>
  <PresentationFormat>On-screen Show (4:3)</PresentationFormat>
  <Paragraphs>363</Paragraphs>
  <Slides>52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Cambria Math</vt:lpstr>
      <vt:lpstr>Lucida Grande</vt:lpstr>
      <vt:lpstr>Times</vt:lpstr>
      <vt:lpstr>Wingdings</vt:lpstr>
      <vt:lpstr>IIR-slides</vt:lpstr>
      <vt:lpstr>PowerPoint Presentation</vt:lpstr>
      <vt:lpstr>Machine learning for IR ranking?</vt:lpstr>
      <vt:lpstr>PowerPoint Presentation</vt:lpstr>
      <vt:lpstr>Machine learning for IR ranking</vt:lpstr>
      <vt:lpstr>Machine learning for IR ranking</vt:lpstr>
      <vt:lpstr>Why weren’t early attempts very successful/influential?</vt:lpstr>
      <vt:lpstr>Why wasn’t ML much needed?</vt:lpstr>
      <vt:lpstr>Why is ML needed now?</vt:lpstr>
      <vt:lpstr>Simple example: Using classification for ad hoc IR</vt:lpstr>
      <vt:lpstr>Simple example: Using classification for ad hoc IR</vt:lpstr>
      <vt:lpstr>Simple example: Using classification for ad hoc IR</vt:lpstr>
      <vt:lpstr>More complex example of using classification for search ranking  [Nallapati 2004]</vt:lpstr>
      <vt:lpstr>An SVM classifier for information retrieval  [Nallapati 2004]</vt:lpstr>
      <vt:lpstr>An SVM classifier for information retrieval  [Nallapati 2004]</vt:lpstr>
      <vt:lpstr>An SVM classifier for information retrieval  [Nallapati 2004]</vt:lpstr>
      <vt:lpstr>“Learning to rank”</vt:lpstr>
      <vt:lpstr>“Learning to rank”</vt:lpstr>
      <vt:lpstr>Algorithms used for ranking in search</vt:lpstr>
      <vt:lpstr>Yahoo! Learning to Rank Challenge</vt:lpstr>
      <vt:lpstr>Regression trees</vt:lpstr>
      <vt:lpstr>Training a regression tree</vt:lpstr>
      <vt:lpstr>PowerPoint Presentation</vt:lpstr>
      <vt:lpstr>The concept of boosting</vt:lpstr>
      <vt:lpstr>Towards gradient boosting:  Function estimation</vt:lpstr>
      <vt:lpstr>Finding parameters</vt:lpstr>
      <vt:lpstr>Finding parameters</vt:lpstr>
      <vt:lpstr>Gradient tree boosting</vt:lpstr>
      <vt:lpstr>Learning a gradient-boosted regression tree</vt:lpstr>
      <vt:lpstr>Learning a gradient-boosted regression tree</vt:lpstr>
      <vt:lpstr>Learning a gradient-boosted regression tree</vt:lpstr>
      <vt:lpstr>Learning a gradient-boosted regression tree</vt:lpstr>
      <vt:lpstr>Multiple Additive Regression Trees (MART) [Friedman 1999]</vt:lpstr>
      <vt:lpstr>Historical path to LambdaMART: via RankNet (a neural net ranker)</vt:lpstr>
      <vt:lpstr>RankNet (Burges 2010)</vt:lpstr>
      <vt:lpstr>RankNet lambdas</vt:lpstr>
      <vt:lpstr>RankNet lambdas (Burges 2010)</vt:lpstr>
      <vt:lpstr>RankNet lambdas (Burges 2010)</vt:lpstr>
      <vt:lpstr>From RankNet to LambdaRank</vt:lpstr>
      <vt:lpstr>From LambdaRank to LambdaMART</vt:lpstr>
      <vt:lpstr>LambdaMART algorithm</vt:lpstr>
      <vt:lpstr>Yahoo! Learning to rank challenge</vt:lpstr>
      <vt:lpstr>Burges et al. (2011) entry systems</vt:lpstr>
      <vt:lpstr>They didn’t need to combine so many</vt:lpstr>
      <vt:lpstr>All good systems performed almost identically, trained on the same features</vt:lpstr>
      <vt:lpstr>Raw example of xgboost for ranking with LambdaMART</vt:lpstr>
      <vt:lpstr>Raw example of xgboost for ranking with LambdaMART</vt:lpstr>
      <vt:lpstr>Raw example of xgboost for ranking with LambdaMART</vt:lpstr>
      <vt:lpstr>Raw example of xgboost for ranking with LambdaMART</vt:lpstr>
      <vt:lpstr>Raw example of xgboost for ranking with LambdaMART</vt:lpstr>
      <vt:lpstr>http://www.quora.com/Why-is-machine-learning-used-heavily-for-Googles-ad-ranking-and-less-for-their-search-ranking    </vt:lpstr>
      <vt:lpstr>Summary</vt:lpstr>
      <vt:lpstr>Resources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Manning</dc:creator>
  <cp:lastModifiedBy>Christopher Manning</cp:lastModifiedBy>
  <cp:revision>139</cp:revision>
  <cp:lastPrinted>2009-11-12T16:46:54Z</cp:lastPrinted>
  <dcterms:created xsi:type="dcterms:W3CDTF">2009-11-12T16:38:50Z</dcterms:created>
  <dcterms:modified xsi:type="dcterms:W3CDTF">2019-05-16T15:46:56Z</dcterms:modified>
</cp:coreProperties>
</file>